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59" r:id="rId3"/>
    <p:sldId id="258" r:id="rId4"/>
    <p:sldId id="260" r:id="rId5"/>
    <p:sldId id="262" r:id="rId6"/>
    <p:sldId id="261" r:id="rId7"/>
    <p:sldId id="256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9"/>
    <a:srgbClr val="A29E00"/>
    <a:srgbClr val="002EC0"/>
    <a:srgbClr val="FF21E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5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FFBD49-D81E-4814-ABB9-A5C004DE8147}" type="datetimeFigureOut">
              <a:rPr lang="en-US" smtClean="0"/>
              <a:pPr/>
              <a:t>11/30/2007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729404-88B7-4E73-8E86-B400AB2674B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29404-88B7-4E73-8E86-B400AB2674BC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11/30/2007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11/30/2007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11/30/2007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11/30/2007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N\EN\School\Decal\week12\IMG_2801_small.JPG"/>
          <p:cNvPicPr>
            <a:picLocks noChangeAspect="1" noChangeArrowheads="1"/>
          </p:cNvPicPr>
          <p:nvPr/>
        </p:nvPicPr>
        <p:blipFill>
          <a:blip r:embed="rId2"/>
          <a:srcRect l="10000" t="20000" r="16667" b="15000"/>
          <a:stretch>
            <a:fillRect/>
          </a:stretch>
        </p:blipFill>
        <p:spPr bwMode="auto">
          <a:xfrm>
            <a:off x="0" y="0"/>
            <a:ext cx="6705600" cy="3962400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</p:pic>
      <p:pic>
        <p:nvPicPr>
          <p:cNvPr id="2051" name="Picture 3" descr="C:\N\EN\School\Decal\week12\IMG_2798_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500000">
            <a:off x="5446728" y="3350436"/>
            <a:ext cx="3886200" cy="2590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8" descr="C:\N\EN\School\Decal\week12\flower_cu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4495800"/>
            <a:ext cx="1447801" cy="1447800"/>
          </a:xfrm>
          <a:prstGeom prst="rect">
            <a:avLst/>
          </a:prstGeom>
          <a:noFill/>
        </p:spPr>
      </p:pic>
      <p:pic>
        <p:nvPicPr>
          <p:cNvPr id="6" name="Picture 8" descr="C:\N\EN\School\Decal\week12\flower_cu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838200"/>
            <a:ext cx="1447801" cy="1447800"/>
          </a:xfrm>
          <a:prstGeom prst="rect">
            <a:avLst/>
          </a:prstGeom>
          <a:noFill/>
        </p:spPr>
      </p:pic>
      <p:pic>
        <p:nvPicPr>
          <p:cNvPr id="10243" name="Picture 3" descr="C:\N\EN\School\Decal\week12\longerfl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36587" y="2895600"/>
            <a:ext cx="8278812" cy="4730750"/>
          </a:xfrm>
          <a:prstGeom prst="rect">
            <a:avLst/>
          </a:prstGeom>
          <a:noFill/>
        </p:spPr>
      </p:pic>
      <p:pic>
        <p:nvPicPr>
          <p:cNvPr id="10242" name="Picture 2" descr="C:\N\EN\School\Decal\week12\depth of field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36587" y="-762000"/>
            <a:ext cx="8278812" cy="473075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924290" y="2514600"/>
            <a:ext cx="2219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Circle of confusion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9718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Longer focal lengths </a:t>
            </a:r>
            <a:r>
              <a:rPr lang="en-US" dirty="0" smtClean="0"/>
              <a:t>mean </a:t>
            </a:r>
            <a:r>
              <a:rPr lang="en-US" b="1" dirty="0" smtClean="0"/>
              <a:t>smaller </a:t>
            </a:r>
            <a:r>
              <a:rPr lang="en-US" dirty="0" smtClean="0"/>
              <a:t>depth of field range</a:t>
            </a:r>
            <a:endParaRPr lang="en-US" dirty="0"/>
          </a:p>
        </p:txBody>
      </p:sp>
      <p:grpSp>
        <p:nvGrpSpPr>
          <p:cNvPr id="9" name="Group 29"/>
          <p:cNvGrpSpPr/>
          <p:nvPr/>
        </p:nvGrpSpPr>
        <p:grpSpPr>
          <a:xfrm>
            <a:off x="6702552" y="1243584"/>
            <a:ext cx="1219200" cy="740664"/>
            <a:chOff x="6400800" y="3419856"/>
            <a:chExt cx="1524000" cy="906844"/>
          </a:xfrm>
        </p:grpSpPr>
        <p:cxnSp>
          <p:nvCxnSpPr>
            <p:cNvPr id="10" name="Straight Connector 9"/>
            <p:cNvCxnSpPr/>
            <p:nvPr/>
          </p:nvCxnSpPr>
          <p:spPr>
            <a:xfrm rot="10800000">
              <a:off x="6400800" y="3419856"/>
              <a:ext cx="1524000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6400800" y="4325112"/>
              <a:ext cx="1524000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Arrow Connector 11"/>
          <p:cNvCxnSpPr/>
          <p:nvPr/>
        </p:nvCxnSpPr>
        <p:spPr>
          <a:xfrm rot="5400000" flipH="1" flipV="1">
            <a:off x="7468394" y="1599406"/>
            <a:ext cx="609600" cy="1588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 flipH="1" flipV="1">
            <a:off x="1554480" y="5180409"/>
            <a:ext cx="2437606" cy="1588"/>
          </a:xfrm>
          <a:prstGeom prst="line">
            <a:avLst/>
          </a:prstGeom>
          <a:ln w="12700">
            <a:solidFill>
              <a:srgbClr val="002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676400" y="4114800"/>
            <a:ext cx="990600" cy="1588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 flipH="1" flipV="1">
            <a:off x="1097280" y="5180409"/>
            <a:ext cx="2437606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 flipH="1" flipV="1">
            <a:off x="365760" y="5180409"/>
            <a:ext cx="2437606" cy="158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29"/>
          <p:cNvGrpSpPr/>
          <p:nvPr/>
        </p:nvGrpSpPr>
        <p:grpSpPr>
          <a:xfrm>
            <a:off x="6702552" y="4901184"/>
            <a:ext cx="1219200" cy="740664"/>
            <a:chOff x="6400800" y="3419856"/>
            <a:chExt cx="1524000" cy="906844"/>
          </a:xfrm>
        </p:grpSpPr>
        <p:cxnSp>
          <p:nvCxnSpPr>
            <p:cNvPr id="19" name="Straight Connector 18"/>
            <p:cNvCxnSpPr/>
            <p:nvPr/>
          </p:nvCxnSpPr>
          <p:spPr>
            <a:xfrm rot="10800000">
              <a:off x="6400800" y="3419856"/>
              <a:ext cx="1524000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0800000">
              <a:off x="6400800" y="4325112"/>
              <a:ext cx="1524000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Arrow Connector 20"/>
          <p:cNvCxnSpPr/>
          <p:nvPr/>
        </p:nvCxnSpPr>
        <p:spPr>
          <a:xfrm rot="5400000" flipH="1" flipV="1">
            <a:off x="7468394" y="5257006"/>
            <a:ext cx="609600" cy="1588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 flipH="1" flipV="1">
            <a:off x="1719072" y="1599009"/>
            <a:ext cx="2437606" cy="1588"/>
          </a:xfrm>
          <a:prstGeom prst="line">
            <a:avLst/>
          </a:prstGeom>
          <a:ln w="12700">
            <a:solidFill>
              <a:srgbClr val="002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 flipH="1" flipV="1">
            <a:off x="1097280" y="1599009"/>
            <a:ext cx="2437606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 flipH="1" flipV="1">
            <a:off x="201168" y="1599009"/>
            <a:ext cx="2437606" cy="158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1524000" y="533400"/>
            <a:ext cx="1295400" cy="1588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524000" y="0"/>
            <a:ext cx="1474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/>
              <a:t>Depth of field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981200"/>
            <a:ext cx="41046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 = aperture f-number (e.g. f5.6)</a:t>
            </a:r>
          </a:p>
          <a:p>
            <a:r>
              <a:rPr lang="en-US" sz="2000" dirty="0" smtClean="0"/>
              <a:t>f = focal length (e.g. 50mm)</a:t>
            </a:r>
          </a:p>
          <a:p>
            <a:r>
              <a:rPr lang="en-US" sz="2000" dirty="0" smtClean="0"/>
              <a:t>d = distance to subject (e.g. 3000mm)</a:t>
            </a:r>
          </a:p>
          <a:p>
            <a:r>
              <a:rPr lang="en-US" sz="2000" dirty="0" smtClean="0"/>
              <a:t>c = circle of confusion  (e.g. .02mm)</a:t>
            </a: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1304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4248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" y="228600"/>
            <a:ext cx="8401050" cy="1771650"/>
          </a:xfrm>
          <a:prstGeom prst="rect">
            <a:avLst/>
          </a:prstGeom>
          <a:noFill/>
        </p:spPr>
      </p:pic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0" y="2228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800" y="3505200"/>
            <a:ext cx="838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smtClean="0"/>
              <a:t>Factors to note:</a:t>
            </a:r>
          </a:p>
          <a:p>
            <a:r>
              <a:rPr lang="en-US" sz="2400" b="1" dirty="0" smtClean="0"/>
              <a:t>Smaller apertures</a:t>
            </a:r>
            <a:r>
              <a:rPr lang="en-US" sz="2400" dirty="0" smtClean="0"/>
              <a:t> (larger f-number) gives larger depth of field</a:t>
            </a:r>
          </a:p>
          <a:p>
            <a:r>
              <a:rPr lang="en-US" sz="2400" b="1" dirty="0" smtClean="0"/>
              <a:t>Shorter focal length</a:t>
            </a:r>
            <a:r>
              <a:rPr lang="en-US" sz="2400" dirty="0" smtClean="0"/>
              <a:t> gives larger depth of field</a:t>
            </a:r>
          </a:p>
          <a:p>
            <a:r>
              <a:rPr lang="en-US" sz="2400" b="1" dirty="0" smtClean="0"/>
              <a:t>Longer distance to subject</a:t>
            </a:r>
            <a:r>
              <a:rPr lang="en-US" sz="2400" dirty="0" smtClean="0"/>
              <a:t> gives larger depth of field</a:t>
            </a:r>
          </a:p>
          <a:p>
            <a:r>
              <a:rPr lang="en-US" sz="2400" b="1" dirty="0" smtClean="0"/>
              <a:t>Larger circle of confusion</a:t>
            </a:r>
            <a:r>
              <a:rPr lang="en-US" sz="2400" dirty="0" smtClean="0"/>
              <a:t> gives larger depth of field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N\EN\School\Decal\week12\IMG20D_15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096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6211669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smtClean="0">
                <a:solidFill>
                  <a:schemeClr val="bg1"/>
                </a:solidFill>
              </a:rPr>
              <a:t>Uses of large depth of field</a:t>
            </a:r>
            <a:endParaRPr lang="en-US" sz="3600" u="sng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381000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empus Sans ITC" pitchFamily="82" charset="0"/>
              </a:rPr>
              <a:t>Landscape/scenery</a:t>
            </a:r>
            <a:endParaRPr lang="en-US" sz="3600" dirty="0">
              <a:latin typeface="Tempus Sans ITC" pitchFamily="82" charset="0"/>
            </a:endParaRPr>
          </a:p>
        </p:txBody>
      </p:sp>
      <p:pic>
        <p:nvPicPr>
          <p:cNvPr id="1027" name="Picture 3" descr="C:\N\EN\School\Decal\week12\IMG_97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990600" y="5410200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Architecture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itchFamily="82" charset="0"/>
            </a:endParaRPr>
          </a:p>
        </p:txBody>
      </p:sp>
      <p:pic>
        <p:nvPicPr>
          <p:cNvPr id="1028" name="Picture 4" descr="C:\N\EN\School\Decal\week12\IMG_97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581400" y="54864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Small depth of field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itchFamily="82" charset="0"/>
            </a:endParaRPr>
          </a:p>
        </p:txBody>
      </p:sp>
      <p:pic>
        <p:nvPicPr>
          <p:cNvPr id="1029" name="Picture 5" descr="C:\N\EN\School\Decal\week12\IMG_15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0"/>
            <a:ext cx="9143999" cy="6095999"/>
          </a:xfrm>
          <a:prstGeom prst="rect">
            <a:avLst/>
          </a:prstGeom>
          <a:noFill/>
        </p:spPr>
      </p:pic>
      <p:pic>
        <p:nvPicPr>
          <p:cNvPr id="1030" name="Picture 6" descr="C:\N\EN\School\Decal\week12\IMG_15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0"/>
            <a:ext cx="9143999" cy="6095999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867400" y="51816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Macro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211669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smtClean="0">
                <a:solidFill>
                  <a:schemeClr val="bg1"/>
                </a:solidFill>
              </a:rPr>
              <a:t>Uses of small depth of field</a:t>
            </a:r>
            <a:endParaRPr lang="en-US" sz="3600" u="sng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N\EN\School\Decal\week12\IMG_28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044950" cy="606742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Portraits</a:t>
            </a:r>
            <a:endParaRPr lang="en-US" sz="3600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itchFamily="82" charset="0"/>
            </a:endParaRPr>
          </a:p>
        </p:txBody>
      </p:sp>
      <p:pic>
        <p:nvPicPr>
          <p:cNvPr id="2052" name="Picture 4" descr="C:\N\EN\School\Decal\week12\IMG_52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867400" y="52578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Flowers</a:t>
            </a:r>
            <a:endParaRPr lang="en-US" sz="3600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itchFamily="82" charset="0"/>
            </a:endParaRPr>
          </a:p>
        </p:txBody>
      </p:sp>
      <p:pic>
        <p:nvPicPr>
          <p:cNvPr id="2054" name="Picture 6" descr="C:\N\EN\School\Decal\week12\DSC_01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12183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486400" y="30480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rgbClr val="FFFF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Sports</a:t>
            </a:r>
            <a:endParaRPr lang="en-US" sz="3600" dirty="0">
              <a:solidFill>
                <a:srgbClr val="FFFF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itchFamily="82" charset="0"/>
            </a:endParaRPr>
          </a:p>
        </p:txBody>
      </p:sp>
      <p:pic>
        <p:nvPicPr>
          <p:cNvPr id="2055" name="Picture 7" descr="C:\N\EN\School\Decal\week12\IMG_97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0"/>
            <a:ext cx="4064000" cy="6096001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04800" y="12192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Isolation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2" grpId="0"/>
      <p:bldP spid="12" grpId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N\EN\School\Decal\week12\IMG_2817.JPG"/>
          <p:cNvPicPr>
            <a:picLocks noChangeAspect="1" noChangeArrowheads="1"/>
          </p:cNvPicPr>
          <p:nvPr/>
        </p:nvPicPr>
        <p:blipFill>
          <a:blip r:embed="rId2" cstate="print"/>
          <a:srcRect l="17067" t="67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N\EN\School\Decal\week12\focu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57200" y="1905000"/>
            <a:ext cx="10551285" cy="4953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398119" y="1295400"/>
            <a:ext cx="274588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u="sng" dirty="0" smtClean="0"/>
              <a:t>Film/Sensor</a:t>
            </a:r>
          </a:p>
          <a:p>
            <a:pPr algn="ctr"/>
            <a:r>
              <a:rPr lang="en-US" dirty="0" smtClean="0"/>
              <a:t>Where the light is recorded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24400" y="1371600"/>
            <a:ext cx="158998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u="sng" dirty="0" smtClean="0"/>
              <a:t>Lens</a:t>
            </a:r>
          </a:p>
          <a:p>
            <a:pPr algn="ctr"/>
            <a:r>
              <a:rPr lang="en-US" dirty="0" smtClean="0"/>
              <a:t>Bends the light</a:t>
            </a:r>
          </a:p>
        </p:txBody>
      </p:sp>
      <p:sp>
        <p:nvSpPr>
          <p:cNvPr id="9" name="TextBox 8"/>
          <p:cNvSpPr txBox="1"/>
          <p:nvPr/>
        </p:nvSpPr>
        <p:spPr>
          <a:xfrm rot="19989984">
            <a:off x="2672028" y="2715888"/>
            <a:ext cx="20113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Trajectory of light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" y="2438400"/>
            <a:ext cx="153369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u="sng" dirty="0" smtClean="0"/>
              <a:t>Subject</a:t>
            </a:r>
          </a:p>
          <a:p>
            <a:pPr algn="ctr"/>
            <a:r>
              <a:rPr lang="en-US" dirty="0" smtClean="0"/>
              <a:t>Source of light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24200" y="0"/>
            <a:ext cx="35067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u="sng" dirty="0" smtClean="0"/>
              <a:t>Focusing</a:t>
            </a:r>
          </a:p>
          <a:p>
            <a:pPr algn="ctr"/>
            <a:r>
              <a:rPr lang="en-US" dirty="0" smtClean="0"/>
              <a:t>A look at the overall camera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N\EN\School\Decal\week12\backfocu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4495801"/>
            <a:ext cx="4812333" cy="2259012"/>
          </a:xfrm>
          <a:prstGeom prst="rect">
            <a:avLst/>
          </a:prstGeom>
          <a:noFill/>
        </p:spPr>
      </p:pic>
      <p:pic>
        <p:nvPicPr>
          <p:cNvPr id="3078" name="Picture 6" descr="C:\N\EN\School\Decal\week12\focu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0"/>
            <a:ext cx="4812333" cy="2259012"/>
          </a:xfrm>
          <a:prstGeom prst="rect">
            <a:avLst/>
          </a:prstGeom>
          <a:noFill/>
        </p:spPr>
      </p:pic>
      <p:pic>
        <p:nvPicPr>
          <p:cNvPr id="3079" name="Picture 7" descr="C:\N\EN\School\Decal\week12\frontfocu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2209800"/>
            <a:ext cx="4812333" cy="225901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172200" y="7620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Light converges at sensor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34200" y="30480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Light converges past sensor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943600" y="52578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Light converges before sensor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10914" y="0"/>
            <a:ext cx="1036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Result:</a:t>
            </a:r>
            <a:endParaRPr lang="en-US" sz="24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0" y="228600"/>
            <a:ext cx="2032001" cy="2121932"/>
            <a:chOff x="0" y="228600"/>
            <a:chExt cx="2032001" cy="2121932"/>
          </a:xfrm>
        </p:grpSpPr>
        <p:pic>
          <p:nvPicPr>
            <p:cNvPr id="3080" name="Picture 8" descr="C:\N\EN\School\Decal\week12\flower_cut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228600"/>
              <a:ext cx="2032001" cy="2032000"/>
            </a:xfrm>
            <a:prstGeom prst="rect">
              <a:avLst/>
            </a:prstGeom>
            <a:noFill/>
          </p:spPr>
        </p:pic>
        <p:sp>
          <p:nvSpPr>
            <p:cNvPr id="18" name="TextBox 17"/>
            <p:cNvSpPr txBox="1"/>
            <p:nvPr/>
          </p:nvSpPr>
          <p:spPr>
            <a:xfrm>
              <a:off x="533400" y="1981200"/>
              <a:ext cx="10229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‘In focus’</a:t>
              </a:r>
              <a:endParaRPr lang="en-US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0" y="2438400"/>
            <a:ext cx="2032001" cy="2121932"/>
            <a:chOff x="0" y="2438400"/>
            <a:chExt cx="2032001" cy="2121932"/>
          </a:xfrm>
        </p:grpSpPr>
        <p:pic>
          <p:nvPicPr>
            <p:cNvPr id="16" name="Picture 9" descr="C:\N\EN\School\Decal\week12\flower_cut6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2438400"/>
              <a:ext cx="2032001" cy="2032000"/>
            </a:xfrm>
            <a:prstGeom prst="rect">
              <a:avLst/>
            </a:prstGeom>
            <a:noFill/>
          </p:spPr>
        </p:pic>
        <p:sp>
          <p:nvSpPr>
            <p:cNvPr id="19" name="TextBox 18"/>
            <p:cNvSpPr txBox="1"/>
            <p:nvPr/>
          </p:nvSpPr>
          <p:spPr>
            <a:xfrm>
              <a:off x="304800" y="4191000"/>
              <a:ext cx="1437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‘Out of focus’</a:t>
              </a:r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0" y="4724400"/>
            <a:ext cx="2032001" cy="2032000"/>
            <a:chOff x="0" y="4724400"/>
            <a:chExt cx="2032001" cy="2032000"/>
          </a:xfrm>
        </p:grpSpPr>
        <p:pic>
          <p:nvPicPr>
            <p:cNvPr id="3081" name="Picture 9" descr="C:\N\EN\School\Decal\week12\flower_cut6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4724400"/>
              <a:ext cx="2032001" cy="2032000"/>
            </a:xfrm>
            <a:prstGeom prst="rect">
              <a:avLst/>
            </a:prstGeom>
            <a:noFill/>
          </p:spPr>
        </p:pic>
        <p:sp>
          <p:nvSpPr>
            <p:cNvPr id="20" name="TextBox 19"/>
            <p:cNvSpPr txBox="1"/>
            <p:nvPr/>
          </p:nvSpPr>
          <p:spPr>
            <a:xfrm>
              <a:off x="304800" y="6387068"/>
              <a:ext cx="1437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‘Out of focus’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C:\N\EN\School\Decal\week12\focu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4908" y="0"/>
            <a:ext cx="5170500" cy="2427143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410914" y="0"/>
            <a:ext cx="1036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Result:</a:t>
            </a:r>
            <a:endParaRPr lang="en-US" sz="2400" dirty="0"/>
          </a:p>
        </p:txBody>
      </p:sp>
      <p:grpSp>
        <p:nvGrpSpPr>
          <p:cNvPr id="2" name="Group 20"/>
          <p:cNvGrpSpPr/>
          <p:nvPr/>
        </p:nvGrpSpPr>
        <p:grpSpPr>
          <a:xfrm>
            <a:off x="0" y="228600"/>
            <a:ext cx="2032001" cy="2121932"/>
            <a:chOff x="0" y="228600"/>
            <a:chExt cx="2032001" cy="2121932"/>
          </a:xfrm>
        </p:grpSpPr>
        <p:pic>
          <p:nvPicPr>
            <p:cNvPr id="3080" name="Picture 8" descr="C:\N\EN\School\Decal\week12\flower_cut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228600"/>
              <a:ext cx="2032001" cy="2032000"/>
            </a:xfrm>
            <a:prstGeom prst="rect">
              <a:avLst/>
            </a:prstGeom>
            <a:noFill/>
          </p:spPr>
        </p:pic>
        <p:sp>
          <p:nvSpPr>
            <p:cNvPr id="18" name="TextBox 17"/>
            <p:cNvSpPr txBox="1"/>
            <p:nvPr/>
          </p:nvSpPr>
          <p:spPr>
            <a:xfrm>
              <a:off x="533400" y="1981200"/>
              <a:ext cx="10229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‘In focus’</a:t>
              </a:r>
              <a:endParaRPr lang="en-US" dirty="0"/>
            </a:p>
          </p:txBody>
        </p:sp>
      </p:grpSp>
      <p:pic>
        <p:nvPicPr>
          <p:cNvPr id="5124" name="Picture 4" descr="C:\N\EN\School\Decal\week12\misfocu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4908" y="2209800"/>
            <a:ext cx="5170500" cy="2427143"/>
          </a:xfrm>
          <a:prstGeom prst="rect">
            <a:avLst/>
          </a:prstGeom>
          <a:noFill/>
        </p:spPr>
      </p:pic>
      <p:grpSp>
        <p:nvGrpSpPr>
          <p:cNvPr id="25" name="Group 24"/>
          <p:cNvGrpSpPr/>
          <p:nvPr/>
        </p:nvGrpSpPr>
        <p:grpSpPr>
          <a:xfrm>
            <a:off x="5638800" y="3200400"/>
            <a:ext cx="1066800" cy="457200"/>
            <a:chOff x="6400800" y="3419856"/>
            <a:chExt cx="1524000" cy="906844"/>
          </a:xfrm>
        </p:grpSpPr>
        <p:cxnSp>
          <p:nvCxnSpPr>
            <p:cNvPr id="26" name="Straight Connector 25"/>
            <p:cNvCxnSpPr/>
            <p:nvPr/>
          </p:nvCxnSpPr>
          <p:spPr>
            <a:xfrm rot="10800000">
              <a:off x="6400800" y="3419856"/>
              <a:ext cx="1524000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0800000">
              <a:off x="6400800" y="4325112"/>
              <a:ext cx="1524000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6705600" y="2819400"/>
            <a:ext cx="22197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Circle of confusion</a:t>
            </a:r>
          </a:p>
          <a:p>
            <a:pPr algn="ctr"/>
            <a:r>
              <a:rPr lang="en-US" sz="1400" dirty="0" smtClean="0"/>
              <a:t>Image doesn’t have to perfectly converge.  If it converges within a “circle of confusion”, it is still ‘in focus’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rot="5400000" flipH="1" flipV="1">
            <a:off x="6325394" y="3428206"/>
            <a:ext cx="304800" cy="1588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/>
          <p:cNvGrpSpPr/>
          <p:nvPr/>
        </p:nvGrpSpPr>
        <p:grpSpPr>
          <a:xfrm>
            <a:off x="0" y="2590800"/>
            <a:ext cx="2032000" cy="2121932"/>
            <a:chOff x="0" y="2590800"/>
            <a:chExt cx="2032000" cy="2121932"/>
          </a:xfrm>
        </p:grpSpPr>
        <p:pic>
          <p:nvPicPr>
            <p:cNvPr id="5126" name="Picture 6" descr="C:\N\EN\School\Decal\week12\flower_cut_blur1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2590800"/>
              <a:ext cx="2032000" cy="2032000"/>
            </a:xfrm>
            <a:prstGeom prst="rect">
              <a:avLst/>
            </a:prstGeom>
            <a:noFill/>
          </p:spPr>
        </p:pic>
        <p:sp>
          <p:nvSpPr>
            <p:cNvPr id="35" name="TextBox 34"/>
            <p:cNvSpPr txBox="1"/>
            <p:nvPr/>
          </p:nvSpPr>
          <p:spPr>
            <a:xfrm>
              <a:off x="685800" y="4343400"/>
              <a:ext cx="10229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‘In focus’</a:t>
              </a:r>
              <a:endParaRPr lang="en-US" dirty="0"/>
            </a:p>
          </p:txBody>
        </p:sp>
      </p:grpSp>
      <p:pic>
        <p:nvPicPr>
          <p:cNvPr id="36" name="Picture 5" descr="C:\N\EN\School\Decal\week12\backfocu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6400" y="4419600"/>
            <a:ext cx="5194479" cy="2438400"/>
          </a:xfrm>
          <a:prstGeom prst="rect">
            <a:avLst/>
          </a:prstGeom>
          <a:noFill/>
        </p:spPr>
      </p:pic>
      <p:grpSp>
        <p:nvGrpSpPr>
          <p:cNvPr id="37" name="Group 36"/>
          <p:cNvGrpSpPr/>
          <p:nvPr/>
        </p:nvGrpSpPr>
        <p:grpSpPr>
          <a:xfrm>
            <a:off x="0" y="4648200"/>
            <a:ext cx="2032001" cy="2032000"/>
            <a:chOff x="0" y="4724400"/>
            <a:chExt cx="2032001" cy="2032000"/>
          </a:xfrm>
        </p:grpSpPr>
        <p:pic>
          <p:nvPicPr>
            <p:cNvPr id="38" name="Picture 9" descr="C:\N\EN\School\Decal\week12\flower_cut6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4724400"/>
              <a:ext cx="2032001" cy="2032000"/>
            </a:xfrm>
            <a:prstGeom prst="rect">
              <a:avLst/>
            </a:prstGeom>
            <a:noFill/>
          </p:spPr>
        </p:pic>
        <p:sp>
          <p:nvSpPr>
            <p:cNvPr id="39" name="TextBox 38"/>
            <p:cNvSpPr txBox="1"/>
            <p:nvPr/>
          </p:nvSpPr>
          <p:spPr>
            <a:xfrm>
              <a:off x="304800" y="6387068"/>
              <a:ext cx="1437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‘Out of focus’</a:t>
              </a:r>
              <a:endParaRPr lang="en-US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638800" y="990600"/>
            <a:ext cx="1066800" cy="457200"/>
            <a:chOff x="6400800" y="3419856"/>
            <a:chExt cx="1524000" cy="906844"/>
          </a:xfrm>
        </p:grpSpPr>
        <p:cxnSp>
          <p:nvCxnSpPr>
            <p:cNvPr id="44" name="Straight Connector 43"/>
            <p:cNvCxnSpPr/>
            <p:nvPr/>
          </p:nvCxnSpPr>
          <p:spPr>
            <a:xfrm rot="10800000">
              <a:off x="6400800" y="3419856"/>
              <a:ext cx="1524000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10800000">
              <a:off x="6400800" y="4325112"/>
              <a:ext cx="1524000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6" name="Straight Arrow Connector 45"/>
          <p:cNvCxnSpPr/>
          <p:nvPr/>
        </p:nvCxnSpPr>
        <p:spPr>
          <a:xfrm rot="5400000" flipH="1" flipV="1">
            <a:off x="6325394" y="1218406"/>
            <a:ext cx="304800" cy="1588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/>
          <p:cNvGrpSpPr/>
          <p:nvPr/>
        </p:nvGrpSpPr>
        <p:grpSpPr>
          <a:xfrm>
            <a:off x="5638800" y="5410200"/>
            <a:ext cx="1066800" cy="457200"/>
            <a:chOff x="6400800" y="3419856"/>
            <a:chExt cx="1524000" cy="906844"/>
          </a:xfrm>
        </p:grpSpPr>
        <p:cxnSp>
          <p:nvCxnSpPr>
            <p:cNvPr id="48" name="Straight Connector 47"/>
            <p:cNvCxnSpPr/>
            <p:nvPr/>
          </p:nvCxnSpPr>
          <p:spPr>
            <a:xfrm rot="10800000">
              <a:off x="6400800" y="3419856"/>
              <a:ext cx="1524000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0800000">
              <a:off x="6400800" y="4325112"/>
              <a:ext cx="1524000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" name="Straight Arrow Connector 49"/>
          <p:cNvCxnSpPr/>
          <p:nvPr/>
        </p:nvCxnSpPr>
        <p:spPr>
          <a:xfrm rot="5400000" flipH="1" flipV="1">
            <a:off x="6325394" y="5638006"/>
            <a:ext cx="304800" cy="1588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N\EN\School\Decal\week12\IMG_73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</p:spPr>
      </p:pic>
      <p:cxnSp>
        <p:nvCxnSpPr>
          <p:cNvPr id="7" name="Straight Arrow Connector 6"/>
          <p:cNvCxnSpPr/>
          <p:nvPr/>
        </p:nvCxnSpPr>
        <p:spPr>
          <a:xfrm rot="16200000" flipH="1">
            <a:off x="3543300" y="1562100"/>
            <a:ext cx="1219200" cy="99060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971800" y="1066800"/>
            <a:ext cx="913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focus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7391400" y="2133600"/>
            <a:ext cx="990600" cy="53340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696200" y="1447800"/>
            <a:ext cx="1330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 of focus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81000" y="1371600"/>
            <a:ext cx="1330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 of focus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rot="16200000" flipH="1">
            <a:off x="419100" y="2400300"/>
            <a:ext cx="1371600" cy="7620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8600" y="1066800"/>
            <a:ext cx="891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Things at a certain distance are “in focus” (perfectly sharp)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The further from this distance, the blurrier things are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There is a range of distance where things are ‘sharp enough’ to be considered ‘in focus’.  This range is known as the “depth of field”</a:t>
            </a:r>
            <a:endParaRPr lang="en-US" sz="2400" dirty="0"/>
          </a:p>
        </p:txBody>
      </p:sp>
      <p:pic>
        <p:nvPicPr>
          <p:cNvPr id="6146" name="Picture 2" descr="C:\N\EN\School\Decal\week12\IMG_00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62000" y="4419600"/>
            <a:ext cx="3051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2E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Amount of Blur</a:t>
            </a:r>
            <a:endParaRPr lang="en-US" sz="3600" dirty="0">
              <a:solidFill>
                <a:srgbClr val="002E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6600" y="2630269"/>
            <a:ext cx="2750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Depth of field</a:t>
            </a:r>
            <a:endParaRPr lang="en-US" sz="36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-457200" y="5310753"/>
            <a:ext cx="10058400" cy="511445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-533400" y="4724400"/>
            <a:ext cx="10490200" cy="53340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/>
          <p:cNvSpPr/>
          <p:nvPr/>
        </p:nvSpPr>
        <p:spPr>
          <a:xfrm>
            <a:off x="-5562600" y="3995057"/>
            <a:ext cx="20421600" cy="2253343"/>
          </a:xfrm>
          <a:custGeom>
            <a:avLst/>
            <a:gdLst>
              <a:gd name="connsiteX0" fmla="*/ 0 w 5979886"/>
              <a:gd name="connsiteY0" fmla="*/ 0 h 2481943"/>
              <a:gd name="connsiteX1" fmla="*/ 1828800 w 5979886"/>
              <a:gd name="connsiteY1" fmla="*/ 885371 h 2481943"/>
              <a:gd name="connsiteX2" fmla="*/ 2220686 w 5979886"/>
              <a:gd name="connsiteY2" fmla="*/ 1582057 h 2481943"/>
              <a:gd name="connsiteX3" fmla="*/ 2757714 w 5979886"/>
              <a:gd name="connsiteY3" fmla="*/ 1175657 h 2481943"/>
              <a:gd name="connsiteX4" fmla="*/ 5979886 w 5979886"/>
              <a:gd name="connsiteY4" fmla="*/ 2481943 h 2481943"/>
              <a:gd name="connsiteX0" fmla="*/ 0 w 6741886"/>
              <a:gd name="connsiteY0" fmla="*/ 0 h 2253343"/>
              <a:gd name="connsiteX1" fmla="*/ 2590800 w 6741886"/>
              <a:gd name="connsiteY1" fmla="*/ 656771 h 2253343"/>
              <a:gd name="connsiteX2" fmla="*/ 2982686 w 6741886"/>
              <a:gd name="connsiteY2" fmla="*/ 1353457 h 2253343"/>
              <a:gd name="connsiteX3" fmla="*/ 3519714 w 6741886"/>
              <a:gd name="connsiteY3" fmla="*/ 947057 h 2253343"/>
              <a:gd name="connsiteX4" fmla="*/ 6741886 w 6741886"/>
              <a:gd name="connsiteY4" fmla="*/ 2253343 h 2253343"/>
              <a:gd name="connsiteX0" fmla="*/ 0 w 6741886"/>
              <a:gd name="connsiteY0" fmla="*/ 0 h 2253343"/>
              <a:gd name="connsiteX1" fmla="*/ 2590800 w 6741886"/>
              <a:gd name="connsiteY1" fmla="*/ 656771 h 2253343"/>
              <a:gd name="connsiteX2" fmla="*/ 2982686 w 6741886"/>
              <a:gd name="connsiteY2" fmla="*/ 1353457 h 2253343"/>
              <a:gd name="connsiteX3" fmla="*/ 3519714 w 6741886"/>
              <a:gd name="connsiteY3" fmla="*/ 947057 h 2253343"/>
              <a:gd name="connsiteX4" fmla="*/ 6741886 w 6741886"/>
              <a:gd name="connsiteY4" fmla="*/ 2253343 h 2253343"/>
              <a:gd name="connsiteX0" fmla="*/ 0 w 6741886"/>
              <a:gd name="connsiteY0" fmla="*/ 0 h 2253343"/>
              <a:gd name="connsiteX1" fmla="*/ 2590800 w 6741886"/>
              <a:gd name="connsiteY1" fmla="*/ 656771 h 2253343"/>
              <a:gd name="connsiteX2" fmla="*/ 2982686 w 6741886"/>
              <a:gd name="connsiteY2" fmla="*/ 1353457 h 2253343"/>
              <a:gd name="connsiteX3" fmla="*/ 3519714 w 6741886"/>
              <a:gd name="connsiteY3" fmla="*/ 947057 h 2253343"/>
              <a:gd name="connsiteX4" fmla="*/ 6741886 w 6741886"/>
              <a:gd name="connsiteY4" fmla="*/ 2253343 h 2253343"/>
              <a:gd name="connsiteX0" fmla="*/ 0 w 6741886"/>
              <a:gd name="connsiteY0" fmla="*/ 0 h 2253343"/>
              <a:gd name="connsiteX1" fmla="*/ 2590800 w 6741886"/>
              <a:gd name="connsiteY1" fmla="*/ 656771 h 2253343"/>
              <a:gd name="connsiteX2" fmla="*/ 2982686 w 6741886"/>
              <a:gd name="connsiteY2" fmla="*/ 1353457 h 2253343"/>
              <a:gd name="connsiteX3" fmla="*/ 3519714 w 6741886"/>
              <a:gd name="connsiteY3" fmla="*/ 947057 h 2253343"/>
              <a:gd name="connsiteX4" fmla="*/ 6741886 w 6741886"/>
              <a:gd name="connsiteY4" fmla="*/ 2253343 h 2253343"/>
              <a:gd name="connsiteX0" fmla="*/ 0 w 6741886"/>
              <a:gd name="connsiteY0" fmla="*/ 0 h 2253343"/>
              <a:gd name="connsiteX1" fmla="*/ 2339237 w 6741886"/>
              <a:gd name="connsiteY1" fmla="*/ 656771 h 2253343"/>
              <a:gd name="connsiteX2" fmla="*/ 2982686 w 6741886"/>
              <a:gd name="connsiteY2" fmla="*/ 1353457 h 2253343"/>
              <a:gd name="connsiteX3" fmla="*/ 3519714 w 6741886"/>
              <a:gd name="connsiteY3" fmla="*/ 947057 h 2253343"/>
              <a:gd name="connsiteX4" fmla="*/ 6741886 w 6741886"/>
              <a:gd name="connsiteY4" fmla="*/ 2253343 h 2253343"/>
              <a:gd name="connsiteX0" fmla="*/ 0 w 6741886"/>
              <a:gd name="connsiteY0" fmla="*/ 0 h 2253343"/>
              <a:gd name="connsiteX1" fmla="*/ 2339237 w 6741886"/>
              <a:gd name="connsiteY1" fmla="*/ 656771 h 2253343"/>
              <a:gd name="connsiteX2" fmla="*/ 2982686 w 6741886"/>
              <a:gd name="connsiteY2" fmla="*/ 1353457 h 2253343"/>
              <a:gd name="connsiteX3" fmla="*/ 3846746 w 6741886"/>
              <a:gd name="connsiteY3" fmla="*/ 947057 h 2253343"/>
              <a:gd name="connsiteX4" fmla="*/ 6741886 w 6741886"/>
              <a:gd name="connsiteY4" fmla="*/ 2253343 h 2253343"/>
              <a:gd name="connsiteX0" fmla="*/ 0 w 6741886"/>
              <a:gd name="connsiteY0" fmla="*/ 0 h 2710543"/>
              <a:gd name="connsiteX1" fmla="*/ 2339237 w 6741886"/>
              <a:gd name="connsiteY1" fmla="*/ 1113971 h 2710543"/>
              <a:gd name="connsiteX2" fmla="*/ 2982686 w 6741886"/>
              <a:gd name="connsiteY2" fmla="*/ 1810657 h 2710543"/>
              <a:gd name="connsiteX3" fmla="*/ 3846746 w 6741886"/>
              <a:gd name="connsiteY3" fmla="*/ 1404257 h 2710543"/>
              <a:gd name="connsiteX4" fmla="*/ 6741886 w 6741886"/>
              <a:gd name="connsiteY4" fmla="*/ 2710543 h 2710543"/>
              <a:gd name="connsiteX0" fmla="*/ 0 w 6741886"/>
              <a:gd name="connsiteY0" fmla="*/ 0 h 2710543"/>
              <a:gd name="connsiteX1" fmla="*/ 2339237 w 6741886"/>
              <a:gd name="connsiteY1" fmla="*/ 1113971 h 2710543"/>
              <a:gd name="connsiteX2" fmla="*/ 2982686 w 6741886"/>
              <a:gd name="connsiteY2" fmla="*/ 1810657 h 2710543"/>
              <a:gd name="connsiteX3" fmla="*/ 3846746 w 6741886"/>
              <a:gd name="connsiteY3" fmla="*/ 1404257 h 2710543"/>
              <a:gd name="connsiteX4" fmla="*/ 6741886 w 6741886"/>
              <a:gd name="connsiteY4" fmla="*/ 2710543 h 2710543"/>
              <a:gd name="connsiteX0" fmla="*/ 0 w 6741886"/>
              <a:gd name="connsiteY0" fmla="*/ 0 h 2710543"/>
              <a:gd name="connsiteX1" fmla="*/ 2339237 w 6741886"/>
              <a:gd name="connsiteY1" fmla="*/ 1113971 h 2710543"/>
              <a:gd name="connsiteX2" fmla="*/ 2982686 w 6741886"/>
              <a:gd name="connsiteY2" fmla="*/ 1810657 h 2710543"/>
              <a:gd name="connsiteX3" fmla="*/ 3846746 w 6741886"/>
              <a:gd name="connsiteY3" fmla="*/ 1404257 h 2710543"/>
              <a:gd name="connsiteX4" fmla="*/ 6741886 w 6741886"/>
              <a:gd name="connsiteY4" fmla="*/ 2710543 h 2710543"/>
              <a:gd name="connsiteX0" fmla="*/ 0 w 6741886"/>
              <a:gd name="connsiteY0" fmla="*/ 0 h 2710543"/>
              <a:gd name="connsiteX1" fmla="*/ 2339237 w 6741886"/>
              <a:gd name="connsiteY1" fmla="*/ 1113971 h 2710543"/>
              <a:gd name="connsiteX2" fmla="*/ 2982686 w 6741886"/>
              <a:gd name="connsiteY2" fmla="*/ 1810657 h 2710543"/>
              <a:gd name="connsiteX3" fmla="*/ 3846746 w 6741886"/>
              <a:gd name="connsiteY3" fmla="*/ 1404257 h 2710543"/>
              <a:gd name="connsiteX4" fmla="*/ 6741886 w 6741886"/>
              <a:gd name="connsiteY4" fmla="*/ 2710543 h 2710543"/>
              <a:gd name="connsiteX0" fmla="*/ 0 w 6741886"/>
              <a:gd name="connsiteY0" fmla="*/ 0 h 2710543"/>
              <a:gd name="connsiteX1" fmla="*/ 2339237 w 6741886"/>
              <a:gd name="connsiteY1" fmla="*/ 1113971 h 2710543"/>
              <a:gd name="connsiteX2" fmla="*/ 2982686 w 6741886"/>
              <a:gd name="connsiteY2" fmla="*/ 1810657 h 2710543"/>
              <a:gd name="connsiteX3" fmla="*/ 3846746 w 6741886"/>
              <a:gd name="connsiteY3" fmla="*/ 1404257 h 2710543"/>
              <a:gd name="connsiteX4" fmla="*/ 6741886 w 6741886"/>
              <a:gd name="connsiteY4" fmla="*/ 2710543 h 2710543"/>
              <a:gd name="connsiteX0" fmla="*/ 0 w 6741886"/>
              <a:gd name="connsiteY0" fmla="*/ 0 h 2710543"/>
              <a:gd name="connsiteX1" fmla="*/ 1987049 w 6741886"/>
              <a:gd name="connsiteY1" fmla="*/ 1113971 h 2710543"/>
              <a:gd name="connsiteX2" fmla="*/ 2982686 w 6741886"/>
              <a:gd name="connsiteY2" fmla="*/ 1810657 h 2710543"/>
              <a:gd name="connsiteX3" fmla="*/ 3846746 w 6741886"/>
              <a:gd name="connsiteY3" fmla="*/ 1404257 h 2710543"/>
              <a:gd name="connsiteX4" fmla="*/ 6741886 w 6741886"/>
              <a:gd name="connsiteY4" fmla="*/ 2710543 h 2710543"/>
              <a:gd name="connsiteX0" fmla="*/ 0 w 6741886"/>
              <a:gd name="connsiteY0" fmla="*/ 0 h 2710543"/>
              <a:gd name="connsiteX1" fmla="*/ 1987049 w 6741886"/>
              <a:gd name="connsiteY1" fmla="*/ 1113971 h 2710543"/>
              <a:gd name="connsiteX2" fmla="*/ 2982686 w 6741886"/>
              <a:gd name="connsiteY2" fmla="*/ 1810657 h 2710543"/>
              <a:gd name="connsiteX3" fmla="*/ 4475653 w 6741886"/>
              <a:gd name="connsiteY3" fmla="*/ 1632857 h 2710543"/>
              <a:gd name="connsiteX4" fmla="*/ 6741886 w 6741886"/>
              <a:gd name="connsiteY4" fmla="*/ 2710543 h 2710543"/>
              <a:gd name="connsiteX0" fmla="*/ 0 w 6741886"/>
              <a:gd name="connsiteY0" fmla="*/ 0 h 2024743"/>
              <a:gd name="connsiteX1" fmla="*/ 1987049 w 6741886"/>
              <a:gd name="connsiteY1" fmla="*/ 428171 h 2024743"/>
              <a:gd name="connsiteX2" fmla="*/ 2982686 w 6741886"/>
              <a:gd name="connsiteY2" fmla="*/ 1124857 h 2024743"/>
              <a:gd name="connsiteX3" fmla="*/ 4475653 w 6741886"/>
              <a:gd name="connsiteY3" fmla="*/ 947057 h 2024743"/>
              <a:gd name="connsiteX4" fmla="*/ 6741886 w 6741886"/>
              <a:gd name="connsiteY4" fmla="*/ 2024743 h 2024743"/>
              <a:gd name="connsiteX0" fmla="*/ 0 w 6741886"/>
              <a:gd name="connsiteY0" fmla="*/ 0 h 2710543"/>
              <a:gd name="connsiteX1" fmla="*/ 1987049 w 6741886"/>
              <a:gd name="connsiteY1" fmla="*/ 1113971 h 2710543"/>
              <a:gd name="connsiteX2" fmla="*/ 2982686 w 6741886"/>
              <a:gd name="connsiteY2" fmla="*/ 1810657 h 2710543"/>
              <a:gd name="connsiteX3" fmla="*/ 4475653 w 6741886"/>
              <a:gd name="connsiteY3" fmla="*/ 1632857 h 2710543"/>
              <a:gd name="connsiteX4" fmla="*/ 6741886 w 6741886"/>
              <a:gd name="connsiteY4" fmla="*/ 2710543 h 2710543"/>
              <a:gd name="connsiteX0" fmla="*/ 0 w 6741886"/>
              <a:gd name="connsiteY0" fmla="*/ 0 h 2253343"/>
              <a:gd name="connsiteX1" fmla="*/ 1987049 w 6741886"/>
              <a:gd name="connsiteY1" fmla="*/ 656771 h 2253343"/>
              <a:gd name="connsiteX2" fmla="*/ 2982686 w 6741886"/>
              <a:gd name="connsiteY2" fmla="*/ 1353457 h 2253343"/>
              <a:gd name="connsiteX3" fmla="*/ 4475653 w 6741886"/>
              <a:gd name="connsiteY3" fmla="*/ 1175657 h 2253343"/>
              <a:gd name="connsiteX4" fmla="*/ 6741886 w 6741886"/>
              <a:gd name="connsiteY4" fmla="*/ 2253343 h 2253343"/>
              <a:gd name="connsiteX0" fmla="*/ 0 w 6741886"/>
              <a:gd name="connsiteY0" fmla="*/ 0 h 2253343"/>
              <a:gd name="connsiteX1" fmla="*/ 1987049 w 6741886"/>
              <a:gd name="connsiteY1" fmla="*/ 656771 h 2253343"/>
              <a:gd name="connsiteX2" fmla="*/ 2982686 w 6741886"/>
              <a:gd name="connsiteY2" fmla="*/ 1353457 h 2253343"/>
              <a:gd name="connsiteX3" fmla="*/ 4475653 w 6741886"/>
              <a:gd name="connsiteY3" fmla="*/ 1175657 h 2253343"/>
              <a:gd name="connsiteX4" fmla="*/ 6741886 w 6741886"/>
              <a:gd name="connsiteY4" fmla="*/ 2253343 h 2253343"/>
              <a:gd name="connsiteX0" fmla="*/ 0 w 6741886"/>
              <a:gd name="connsiteY0" fmla="*/ 0 h 2253343"/>
              <a:gd name="connsiteX1" fmla="*/ 1987049 w 6741886"/>
              <a:gd name="connsiteY1" fmla="*/ 656771 h 2253343"/>
              <a:gd name="connsiteX2" fmla="*/ 2982686 w 6741886"/>
              <a:gd name="connsiteY2" fmla="*/ 1353457 h 2253343"/>
              <a:gd name="connsiteX3" fmla="*/ 4475653 w 6741886"/>
              <a:gd name="connsiteY3" fmla="*/ 1175657 h 2253343"/>
              <a:gd name="connsiteX4" fmla="*/ 6741886 w 6741886"/>
              <a:gd name="connsiteY4" fmla="*/ 2253343 h 2253343"/>
              <a:gd name="connsiteX0" fmla="*/ 0 w 6741886"/>
              <a:gd name="connsiteY0" fmla="*/ 0 h 2253343"/>
              <a:gd name="connsiteX1" fmla="*/ 1483923 w 6741886"/>
              <a:gd name="connsiteY1" fmla="*/ 428171 h 2253343"/>
              <a:gd name="connsiteX2" fmla="*/ 2982686 w 6741886"/>
              <a:gd name="connsiteY2" fmla="*/ 1353457 h 2253343"/>
              <a:gd name="connsiteX3" fmla="*/ 4475653 w 6741886"/>
              <a:gd name="connsiteY3" fmla="*/ 1175657 h 2253343"/>
              <a:gd name="connsiteX4" fmla="*/ 6741886 w 6741886"/>
              <a:gd name="connsiteY4" fmla="*/ 2253343 h 225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41886" h="2253343">
                <a:moveTo>
                  <a:pt x="0" y="0"/>
                </a:moveTo>
                <a:cubicBezTo>
                  <a:pt x="277455" y="85421"/>
                  <a:pt x="986809" y="202595"/>
                  <a:pt x="1483923" y="428171"/>
                </a:cubicBezTo>
                <a:cubicBezTo>
                  <a:pt x="1981037" y="653747"/>
                  <a:pt x="2484064" y="1228876"/>
                  <a:pt x="2982686" y="1353457"/>
                </a:cubicBezTo>
                <a:cubicBezTo>
                  <a:pt x="3481308" y="1478038"/>
                  <a:pt x="3849120" y="1025676"/>
                  <a:pt x="4475653" y="1175657"/>
                </a:cubicBezTo>
                <a:cubicBezTo>
                  <a:pt x="5102186" y="1325638"/>
                  <a:pt x="5478656" y="1570415"/>
                  <a:pt x="6741886" y="2253343"/>
                </a:cubicBezTo>
              </a:path>
            </a:pathLst>
          </a:custGeom>
          <a:ln w="63500">
            <a:solidFill>
              <a:srgbClr val="002EC0"/>
            </a:solidFill>
            <a:headEnd type="triangle" w="lg" len="lg"/>
            <a:tailEnd type="triangle" w="lg" len="lg"/>
          </a:ln>
          <a:scene3d>
            <a:camera prst="orthographicFront">
              <a:rot lat="0" lon="16799967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rot="5400000" flipH="1" flipV="1">
            <a:off x="2895203" y="4113609"/>
            <a:ext cx="1828800" cy="2382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 flipH="1" flipV="1">
            <a:off x="3809206" y="4572000"/>
            <a:ext cx="1981994" cy="794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8" descr="C:\N\EN\School\Decal\week12\flower_cu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2971800"/>
            <a:ext cx="1752601" cy="1752600"/>
          </a:xfrm>
          <a:prstGeom prst="rect">
            <a:avLst/>
          </a:prstGeom>
          <a:noFill/>
        </p:spPr>
      </p:pic>
      <p:pic>
        <p:nvPicPr>
          <p:cNvPr id="1028" name="Picture 4" descr="C:\N\EN\School\Decal\week12\depth of fiel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28600" y="990600"/>
            <a:ext cx="8429752" cy="5715000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>
          <a:xfrm>
            <a:off x="685800" y="1524000"/>
            <a:ext cx="1371600" cy="1243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 flipH="1" flipV="1">
            <a:off x="-1709928" y="3732609"/>
            <a:ext cx="4572000" cy="238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 flipH="1" flipV="1">
            <a:off x="-189289" y="3694489"/>
            <a:ext cx="4648200" cy="2422"/>
          </a:xfrm>
          <a:prstGeom prst="line">
            <a:avLst/>
          </a:prstGeom>
          <a:ln w="12700">
            <a:solidFill>
              <a:srgbClr val="002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57200" y="838200"/>
            <a:ext cx="18480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/>
              <a:t>Depth of field</a:t>
            </a:r>
          </a:p>
          <a:p>
            <a:pPr algn="ctr"/>
            <a:r>
              <a:rPr lang="en-US" sz="1400" dirty="0" smtClean="0"/>
              <a:t>Range that is ‘in focus’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90275" y="6400800"/>
            <a:ext cx="1143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Focus point</a:t>
            </a:r>
          </a:p>
        </p:txBody>
      </p:sp>
      <p:sp>
        <p:nvSpPr>
          <p:cNvPr id="22" name="Freeform 21"/>
          <p:cNvSpPr/>
          <p:nvPr/>
        </p:nvSpPr>
        <p:spPr>
          <a:xfrm>
            <a:off x="1490472" y="1463040"/>
            <a:ext cx="76200" cy="4937760"/>
          </a:xfrm>
          <a:custGeom>
            <a:avLst/>
            <a:gdLst>
              <a:gd name="connsiteX0" fmla="*/ 0 w 0"/>
              <a:gd name="connsiteY0" fmla="*/ 0 h 2316480"/>
              <a:gd name="connsiteX1" fmla="*/ 0 w 0"/>
              <a:gd name="connsiteY1" fmla="*/ 231648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316480">
                <a:moveTo>
                  <a:pt x="0" y="0"/>
                </a:moveTo>
                <a:lnTo>
                  <a:pt x="0" y="2316480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905000" y="6019800"/>
            <a:ext cx="1714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2E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 limit of focus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-76200" y="6019800"/>
            <a:ext cx="15678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 limit of focus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953000" y="838200"/>
            <a:ext cx="2176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/>
              <a:t>Film/Sensor</a:t>
            </a:r>
          </a:p>
          <a:p>
            <a:pPr algn="ctr"/>
            <a:r>
              <a:rPr lang="en-US" sz="1400" dirty="0" smtClean="0"/>
              <a:t>Where the light is recorded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5105400" y="3419856"/>
            <a:ext cx="2286000" cy="906844"/>
            <a:chOff x="6400800" y="3419856"/>
            <a:chExt cx="1524000" cy="906844"/>
          </a:xfrm>
        </p:grpSpPr>
        <p:cxnSp>
          <p:nvCxnSpPr>
            <p:cNvPr id="28" name="Straight Connector 27"/>
            <p:cNvCxnSpPr/>
            <p:nvPr/>
          </p:nvCxnSpPr>
          <p:spPr>
            <a:xfrm rot="10800000">
              <a:off x="6400800" y="3419856"/>
              <a:ext cx="1524000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0800000">
              <a:off x="6400800" y="4325112"/>
              <a:ext cx="1524000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6924290" y="3466981"/>
            <a:ext cx="221971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Circle of confusion</a:t>
            </a:r>
          </a:p>
          <a:p>
            <a:pPr algn="ctr"/>
            <a:r>
              <a:rPr lang="en-US" sz="1400" dirty="0" smtClean="0"/>
              <a:t>Maximum non-</a:t>
            </a:r>
            <a:r>
              <a:rPr lang="en-US" sz="1400" dirty="0" err="1" smtClean="0"/>
              <a:t>convergance</a:t>
            </a:r>
            <a:r>
              <a:rPr lang="en-US" sz="1400" dirty="0" smtClean="0"/>
              <a:t> allowed to be ‘in focus’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rot="5400000" flipH="1" flipV="1">
            <a:off x="6669088" y="3846512"/>
            <a:ext cx="684212" cy="1588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8" descr="C:\N\EN\School\Decal\week12\flower_cu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0521" y="3962400"/>
            <a:ext cx="1447801" cy="1447800"/>
          </a:xfrm>
          <a:prstGeom prst="rect">
            <a:avLst/>
          </a:prstGeom>
          <a:noFill/>
        </p:spPr>
      </p:pic>
      <p:pic>
        <p:nvPicPr>
          <p:cNvPr id="40" name="Picture 8" descr="C:\N\EN\School\Decal\week12\flower_cu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0520" y="1066800"/>
            <a:ext cx="1447801" cy="1447800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>
          <a:xfrm>
            <a:off x="2752921" y="609600"/>
            <a:ext cx="762000" cy="1588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 flipH="1" flipV="1">
            <a:off x="2338393" y="1676797"/>
            <a:ext cx="2437606" cy="1588"/>
          </a:xfrm>
          <a:prstGeom prst="line">
            <a:avLst/>
          </a:prstGeom>
          <a:ln w="12700">
            <a:solidFill>
              <a:srgbClr val="002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448121" y="0"/>
            <a:ext cx="1474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/>
              <a:t>Depth of field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934200" y="1600200"/>
            <a:ext cx="2219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Circle of confusion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rot="5400000" flipH="1" flipV="1">
            <a:off x="6716115" y="4724400"/>
            <a:ext cx="304006" cy="794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C:\N\EN\School\Decal\week12\largeaperture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219521" y="1981201"/>
            <a:ext cx="4790878" cy="5475288"/>
          </a:xfrm>
          <a:prstGeom prst="rect">
            <a:avLst/>
          </a:prstGeom>
          <a:noFill/>
        </p:spPr>
      </p:pic>
      <p:pic>
        <p:nvPicPr>
          <p:cNvPr id="8195" name="Picture 3" descr="C:\N\EN\School\Decal\week12\depth of field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219521" y="457200"/>
            <a:ext cx="4790878" cy="2737645"/>
          </a:xfrm>
          <a:prstGeom prst="rect">
            <a:avLst/>
          </a:prstGeom>
          <a:noFill/>
        </p:spPr>
      </p:pic>
      <p:grpSp>
        <p:nvGrpSpPr>
          <p:cNvPr id="2" name="Group 29"/>
          <p:cNvGrpSpPr/>
          <p:nvPr/>
        </p:nvGrpSpPr>
        <p:grpSpPr>
          <a:xfrm>
            <a:off x="5724721" y="4495800"/>
            <a:ext cx="1219200" cy="457200"/>
            <a:chOff x="6400800" y="3419856"/>
            <a:chExt cx="1524000" cy="906844"/>
          </a:xfrm>
        </p:grpSpPr>
        <p:cxnSp>
          <p:nvCxnSpPr>
            <p:cNvPr id="28" name="Straight Connector 27"/>
            <p:cNvCxnSpPr/>
            <p:nvPr/>
          </p:nvCxnSpPr>
          <p:spPr>
            <a:xfrm rot="10800000">
              <a:off x="6400800" y="3419856"/>
              <a:ext cx="1524000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0800000">
              <a:off x="6400800" y="4325112"/>
              <a:ext cx="1524000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Straight Arrow Connector 34"/>
          <p:cNvCxnSpPr/>
          <p:nvPr/>
        </p:nvCxnSpPr>
        <p:spPr>
          <a:xfrm rot="5400000" flipH="1" flipV="1">
            <a:off x="6716115" y="1828800"/>
            <a:ext cx="304006" cy="794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29"/>
          <p:cNvGrpSpPr/>
          <p:nvPr/>
        </p:nvGrpSpPr>
        <p:grpSpPr>
          <a:xfrm>
            <a:off x="5724721" y="1600200"/>
            <a:ext cx="1219200" cy="457200"/>
            <a:chOff x="6400800" y="3419856"/>
            <a:chExt cx="1524000" cy="906844"/>
          </a:xfrm>
        </p:grpSpPr>
        <p:cxnSp>
          <p:nvCxnSpPr>
            <p:cNvPr id="38" name="Straight Connector 37"/>
            <p:cNvCxnSpPr/>
            <p:nvPr/>
          </p:nvCxnSpPr>
          <p:spPr>
            <a:xfrm rot="10800000">
              <a:off x="6400800" y="3419856"/>
              <a:ext cx="1524000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0800000">
              <a:off x="6400800" y="4325112"/>
              <a:ext cx="1524000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Straight Connector 43"/>
          <p:cNvCxnSpPr/>
          <p:nvPr/>
        </p:nvCxnSpPr>
        <p:spPr>
          <a:xfrm rot="5400000" flipH="1" flipV="1">
            <a:off x="1981777" y="1675209"/>
            <a:ext cx="2437606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 flipH="1" flipV="1">
            <a:off x="1458712" y="1675209"/>
            <a:ext cx="2437606" cy="158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2979933" y="3505200"/>
            <a:ext cx="382588" cy="1588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5400000" flipH="1" flipV="1">
            <a:off x="2161609" y="4571603"/>
            <a:ext cx="2437606" cy="1588"/>
          </a:xfrm>
          <a:prstGeom prst="line">
            <a:avLst/>
          </a:prstGeom>
          <a:ln w="12700">
            <a:solidFill>
              <a:srgbClr val="002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 flipH="1" flipV="1">
            <a:off x="1971045" y="4570015"/>
            <a:ext cx="2437606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5400000" flipH="1" flipV="1">
            <a:off x="1731841" y="4570015"/>
            <a:ext cx="2437606" cy="158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1" y="39624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When using a bigger lens (</a:t>
            </a:r>
            <a:r>
              <a:rPr lang="en-US" b="1" dirty="0" smtClean="0"/>
              <a:t>larger aperture), </a:t>
            </a:r>
            <a:r>
              <a:rPr lang="en-US" dirty="0" smtClean="0"/>
              <a:t>the depth of field </a:t>
            </a:r>
            <a:r>
              <a:rPr lang="en-US" b="1" dirty="0" smtClean="0"/>
              <a:t>shrinks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C:\N\EN\School\Decal\week12\flower_cu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799" y="4419600"/>
            <a:ext cx="1447801" cy="1447800"/>
          </a:xfrm>
          <a:prstGeom prst="rect">
            <a:avLst/>
          </a:prstGeom>
          <a:noFill/>
        </p:spPr>
      </p:pic>
      <p:pic>
        <p:nvPicPr>
          <p:cNvPr id="7" name="Picture 8" descr="C:\N\EN\School\Decal\week12\flower_cu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914400"/>
            <a:ext cx="1447801" cy="1447800"/>
          </a:xfrm>
          <a:prstGeom prst="rect">
            <a:avLst/>
          </a:prstGeom>
          <a:noFill/>
        </p:spPr>
      </p:pic>
      <p:pic>
        <p:nvPicPr>
          <p:cNvPr id="9218" name="Picture 2" descr="C:\N\EN\School\Decal\week12\depth of field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743200" y="-54428"/>
            <a:ext cx="5962649" cy="3407228"/>
          </a:xfrm>
          <a:prstGeom prst="rect">
            <a:avLst/>
          </a:prstGeom>
          <a:noFill/>
        </p:spPr>
      </p:pic>
      <p:pic>
        <p:nvPicPr>
          <p:cNvPr id="9219" name="Picture 3" descr="C:\N\EN\School\Decal\week12\longdistance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-228600" y="3450772"/>
            <a:ext cx="11925298" cy="3407228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>
          <a:xfrm>
            <a:off x="3352800" y="609600"/>
            <a:ext cx="990600" cy="1588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 flipH="1" flipV="1">
            <a:off x="3200003" y="1676797"/>
            <a:ext cx="2437606" cy="1588"/>
          </a:xfrm>
          <a:prstGeom prst="line">
            <a:avLst/>
          </a:prstGeom>
          <a:ln w="12700">
            <a:solidFill>
              <a:srgbClr val="002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174143" y="0"/>
            <a:ext cx="1474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/>
              <a:t>Depth of field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62800" y="685800"/>
            <a:ext cx="2219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Circle of confusion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5400000" flipH="1" flipV="1">
            <a:off x="7620396" y="5181203"/>
            <a:ext cx="457200" cy="794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29"/>
          <p:cNvGrpSpPr/>
          <p:nvPr/>
        </p:nvGrpSpPr>
        <p:grpSpPr>
          <a:xfrm>
            <a:off x="6705599" y="4876800"/>
            <a:ext cx="1219200" cy="566928"/>
            <a:chOff x="6400800" y="3419856"/>
            <a:chExt cx="1524000" cy="906844"/>
          </a:xfrm>
        </p:grpSpPr>
        <p:cxnSp>
          <p:nvCxnSpPr>
            <p:cNvPr id="16" name="Straight Connector 15"/>
            <p:cNvCxnSpPr/>
            <p:nvPr/>
          </p:nvCxnSpPr>
          <p:spPr>
            <a:xfrm rot="10800000">
              <a:off x="6400800" y="3419856"/>
              <a:ext cx="1524000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6400800" y="4325112"/>
              <a:ext cx="1524000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Connector 21"/>
          <p:cNvCxnSpPr/>
          <p:nvPr/>
        </p:nvCxnSpPr>
        <p:spPr>
          <a:xfrm rot="5400000" flipH="1" flipV="1">
            <a:off x="2742803" y="1675209"/>
            <a:ext cx="2437606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 flipH="1" flipV="1">
            <a:off x="2093976" y="1675209"/>
            <a:ext cx="2437606" cy="158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0" y="2971800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Longer subject distances </a:t>
            </a:r>
            <a:r>
              <a:rPr lang="en-US" dirty="0" smtClean="0"/>
              <a:t>mean </a:t>
            </a:r>
            <a:r>
              <a:rPr lang="en-US" b="1" dirty="0" smtClean="0"/>
              <a:t>larger</a:t>
            </a:r>
            <a:r>
              <a:rPr lang="en-US" dirty="0" smtClean="0"/>
              <a:t> depth of field range</a:t>
            </a:r>
            <a:endParaRPr lang="en-US" dirty="0"/>
          </a:p>
        </p:txBody>
      </p:sp>
      <p:grpSp>
        <p:nvGrpSpPr>
          <p:cNvPr id="29" name="Group 29"/>
          <p:cNvGrpSpPr/>
          <p:nvPr/>
        </p:nvGrpSpPr>
        <p:grpSpPr>
          <a:xfrm>
            <a:off x="6934200" y="1371600"/>
            <a:ext cx="1219200" cy="566928"/>
            <a:chOff x="6400800" y="3419856"/>
            <a:chExt cx="1524000" cy="906844"/>
          </a:xfrm>
        </p:grpSpPr>
        <p:cxnSp>
          <p:nvCxnSpPr>
            <p:cNvPr id="30" name="Straight Connector 29"/>
            <p:cNvCxnSpPr/>
            <p:nvPr/>
          </p:nvCxnSpPr>
          <p:spPr>
            <a:xfrm rot="10800000">
              <a:off x="6400800" y="3419856"/>
              <a:ext cx="1524000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10800000">
              <a:off x="6400800" y="4325112"/>
              <a:ext cx="1524000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Arrow Connector 32"/>
          <p:cNvCxnSpPr/>
          <p:nvPr/>
        </p:nvCxnSpPr>
        <p:spPr>
          <a:xfrm rot="5400000" flipH="1" flipV="1">
            <a:off x="7848600" y="1676400"/>
            <a:ext cx="457200" cy="1588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 flipH="1" flipV="1">
            <a:off x="1218802" y="5181997"/>
            <a:ext cx="2437606" cy="1588"/>
          </a:xfrm>
          <a:prstGeom prst="line">
            <a:avLst/>
          </a:prstGeom>
          <a:ln w="12700">
            <a:solidFill>
              <a:srgbClr val="002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09599" y="4114800"/>
            <a:ext cx="1752600" cy="1588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 flipH="1" flipV="1">
            <a:off x="484632" y="5180409"/>
            <a:ext cx="2437606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 flipH="1" flipV="1">
            <a:off x="-704088" y="5180409"/>
            <a:ext cx="2437606" cy="158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1443</TotalTime>
  <Words>356</Words>
  <Application>Microsoft Office PowerPoint</Application>
  <PresentationFormat>On-screen Show (4:3)</PresentationFormat>
  <Paragraphs>68</Paragraphs>
  <Slides>14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Nathan</dc:creator>
  <cp:lastModifiedBy>Nathan Yan</cp:lastModifiedBy>
  <cp:revision>125</cp:revision>
  <dcterms:created xsi:type="dcterms:W3CDTF">2006-08-16T00:00:00Z</dcterms:created>
  <dcterms:modified xsi:type="dcterms:W3CDTF">2007-12-01T06:30:07Z</dcterms:modified>
</cp:coreProperties>
</file>