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3" r:id="rId11"/>
    <p:sldId id="264" r:id="rId12"/>
    <p:sldId id="265" r:id="rId13"/>
    <p:sldId id="276" r:id="rId14"/>
    <p:sldId id="277" r:id="rId15"/>
    <p:sldId id="275" r:id="rId16"/>
    <p:sldId id="273" r:id="rId17"/>
    <p:sldId id="274" r:id="rId18"/>
    <p:sldId id="272" r:id="rId19"/>
  </p:sldIdLst>
  <p:sldSz cx="9144000" cy="6858000" type="screen4x3"/>
  <p:notesSz cx="6858000" cy="9144000"/>
  <p:embeddedFontLst>
    <p:embeddedFont>
      <p:font typeface="Agency FB" pitchFamily="34" charset="0"/>
      <p:regular r:id="rId20"/>
      <p:bold r:id="rId21"/>
    </p:embeddedFon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Garamond" pitchFamily="18" charset="0"/>
      <p:regular r:id="rId26"/>
      <p:bold r:id="rId27"/>
      <p:italic r:id="rId28"/>
    </p:embeddedFont>
    <p:embeddedFont>
      <p:font typeface="Tahoma Small Cap" pitchFamily="34" charset="0"/>
      <p:bold r:id="rId29"/>
    </p:embeddedFont>
    <p:embeddedFont>
      <p:font typeface="Tw Cen MT Condensed" pitchFamily="34" charset="0"/>
      <p:regular r:id="rId30"/>
      <p:bold r:id="rId31"/>
    </p:embeddedFont>
    <p:embeddedFont>
      <p:font typeface="Andalus" pitchFamily="2" charset="-78"/>
      <p:regular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Twentieth Century Poster1" pitchFamily="2" charset="0"/>
      <p:regular r:id="rId37"/>
    </p:embeddedFont>
    <p:embeddedFont>
      <p:font typeface="Jenkins v2.0" pitchFamily="2" charset="0"/>
      <p:regular r:id="rId38"/>
    </p:embeddedFont>
    <p:embeddedFont>
      <p:font typeface="Andy" pitchFamily="66" charset="0"/>
      <p:bold r:id="rId39"/>
    </p:embeddedFont>
    <p:embeddedFont>
      <p:font typeface="Impact" pitchFamily="34" charset="0"/>
      <p:regular r:id="rId40"/>
    </p:embeddedFont>
    <p:embeddedFont>
      <p:font typeface="Tabitha" pitchFamily="2" charset="0"/>
      <p:regular r:id="rId41"/>
    </p:embeddedFont>
    <p:embeddedFont>
      <p:font typeface="Tw Cen MT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Alba" pitchFamily="2" charset="0"/>
      <p:regular r:id="rId50"/>
    </p:embeddedFont>
    <p:embeddedFont>
      <p:font typeface="Raavi" pitchFamily="2" charset="0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99"/>
    <a:srgbClr val="FF33FF"/>
    <a:srgbClr val="FF4633"/>
    <a:srgbClr val="FF5001"/>
    <a:srgbClr val="FF5F33"/>
    <a:srgbClr val="66FF33"/>
    <a:srgbClr val="66FFFF"/>
    <a:srgbClr val="0000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483" autoAdjust="0"/>
    <p:restoredTop sz="94620" autoAdjust="0"/>
  </p:normalViewPr>
  <p:slideViewPr>
    <p:cSldViewPr>
      <p:cViewPr>
        <p:scale>
          <a:sx n="100" d="100"/>
          <a:sy n="100" d="100"/>
        </p:scale>
        <p:origin x="-32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font" Target="fonts/font32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fluctuation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8012096314047787E-2"/>
          <c:y val="8.075396825396837E-2"/>
          <c:w val="0.91314013465708133"/>
          <c:h val="0.85670963004624479"/>
        </c:manualLayout>
      </c:layout>
      <c:scatterChart>
        <c:scatterStyle val="smoothMarker"/>
        <c:ser>
          <c:idx val="0"/>
          <c:order val="0"/>
          <c:tx>
            <c:strRef>
              <c:f>Sheet2!$C$1</c:f>
              <c:strCache>
                <c:ptCount val="1"/>
                <c:pt idx="0">
                  <c:v>sqrt(n)/n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Sheet2!$B$2:$B$49974</c:f>
              <c:numCache>
                <c:formatCode>General</c:formatCode>
                <c:ptCount val="49973"/>
                <c:pt idx="0">
                  <c:v>100</c:v>
                </c:pt>
                <c:pt idx="1">
                  <c:v>120</c:v>
                </c:pt>
                <c:pt idx="2">
                  <c:v>150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700</c:v>
                </c:pt>
                <c:pt idx="8">
                  <c:v>1000</c:v>
                </c:pt>
                <c:pt idx="9">
                  <c:v>1500</c:v>
                </c:pt>
                <c:pt idx="10">
                  <c:v>2000</c:v>
                </c:pt>
                <c:pt idx="11">
                  <c:v>2500</c:v>
                </c:pt>
                <c:pt idx="12">
                  <c:v>3000</c:v>
                </c:pt>
                <c:pt idx="13">
                  <c:v>3500</c:v>
                </c:pt>
                <c:pt idx="14">
                  <c:v>4000</c:v>
                </c:pt>
                <c:pt idx="15">
                  <c:v>5000</c:v>
                </c:pt>
                <c:pt idx="16">
                  <c:v>6000</c:v>
                </c:pt>
                <c:pt idx="17">
                  <c:v>7000</c:v>
                </c:pt>
                <c:pt idx="18">
                  <c:v>8000</c:v>
                </c:pt>
                <c:pt idx="19">
                  <c:v>9000</c:v>
                </c:pt>
                <c:pt idx="20">
                  <c:v>9999</c:v>
                </c:pt>
              </c:numCache>
            </c:numRef>
          </c:xVal>
          <c:yVal>
            <c:numRef>
              <c:f>Sheet2!$C$2:$C$49974</c:f>
              <c:numCache>
                <c:formatCode>General</c:formatCode>
                <c:ptCount val="49973"/>
                <c:pt idx="0">
                  <c:v>0.1</c:v>
                </c:pt>
                <c:pt idx="1">
                  <c:v>9.1287092917527707E-2</c:v>
                </c:pt>
                <c:pt idx="2">
                  <c:v>8.1649658092772678E-2</c:v>
                </c:pt>
                <c:pt idx="3">
                  <c:v>7.0710678118654821E-2</c:v>
                </c:pt>
                <c:pt idx="4">
                  <c:v>5.7735026918962644E-2</c:v>
                </c:pt>
                <c:pt idx="5">
                  <c:v>5.0000000000000037E-2</c:v>
                </c:pt>
                <c:pt idx="6">
                  <c:v>4.4721359549995794E-2</c:v>
                </c:pt>
                <c:pt idx="7">
                  <c:v>3.7796447300922749E-2</c:v>
                </c:pt>
                <c:pt idx="8">
                  <c:v>3.1622776601683812E-2</c:v>
                </c:pt>
                <c:pt idx="9">
                  <c:v>2.5819888974716154E-2</c:v>
                </c:pt>
                <c:pt idx="10">
                  <c:v>2.2360679774997897E-2</c:v>
                </c:pt>
                <c:pt idx="11">
                  <c:v>2.0000000000000018E-2</c:v>
                </c:pt>
                <c:pt idx="12">
                  <c:v>1.825741858350554E-2</c:v>
                </c:pt>
                <c:pt idx="13">
                  <c:v>1.690308509457036E-2</c:v>
                </c:pt>
                <c:pt idx="14">
                  <c:v>1.5811388300841899E-2</c:v>
                </c:pt>
                <c:pt idx="15">
                  <c:v>1.4142135623730965E-2</c:v>
                </c:pt>
                <c:pt idx="16">
                  <c:v>1.2909944487358061E-2</c:v>
                </c:pt>
                <c:pt idx="17">
                  <c:v>1.195228609334394E-2</c:v>
                </c:pt>
                <c:pt idx="18">
                  <c:v>1.1180339887498961E-2</c:v>
                </c:pt>
                <c:pt idx="19">
                  <c:v>1.05409255338946E-2</c:v>
                </c:pt>
                <c:pt idx="20">
                  <c:v>1.0000500037503144E-2</c:v>
                </c:pt>
              </c:numCache>
            </c:numRef>
          </c:yVal>
          <c:smooth val="1"/>
        </c:ser>
        <c:axId val="26269184"/>
        <c:axId val="26270720"/>
      </c:scatterChart>
      <c:valAx>
        <c:axId val="26269184"/>
        <c:scaling>
          <c:orientation val="minMax"/>
          <c:max val="10000"/>
        </c:scaling>
        <c:axPos val="b"/>
        <c:numFmt formatCode="General" sourceLinked="1"/>
        <c:tickLblPos val="nextTo"/>
        <c:crossAx val="26270720"/>
        <c:crosses val="autoZero"/>
        <c:crossBetween val="midCat"/>
      </c:valAx>
      <c:valAx>
        <c:axId val="26270720"/>
        <c:scaling>
          <c:orientation val="minMax"/>
        </c:scaling>
        <c:axPos val="l"/>
        <c:majorGridlines/>
        <c:numFmt formatCode="0%" sourceLinked="0"/>
        <c:tickLblPos val="nextTo"/>
        <c:crossAx val="26269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908695652173961"/>
          <c:y val="0.10579036995375579"/>
          <c:w val="9.7434782608695633E-2"/>
          <c:h val="3.3855611798525212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153294415784282E-2"/>
          <c:y val="2.3616110486189258E-2"/>
          <c:w val="0.90225337134582317"/>
          <c:h val="0.90667807149106361"/>
        </c:manualLayout>
      </c:layout>
      <c:scatterChart>
        <c:scatterStyle val="smoothMarker"/>
        <c:ser>
          <c:idx val="0"/>
          <c:order val="0"/>
          <c:tx>
            <c:v>Canon 5D</c:v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0"/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80000</c:v>
                </c:pt>
                <c:pt idx="1">
                  <c:v>40000</c:v>
                </c:pt>
                <c:pt idx="2">
                  <c:v>20000</c:v>
                </c:pt>
                <c:pt idx="3">
                  <c:v>10000</c:v>
                </c:pt>
                <c:pt idx="4">
                  <c:v>5000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3.5355339059327416E-3</c:v>
                </c:pt>
                <c:pt idx="1">
                  <c:v>5.0000000000000036E-3</c:v>
                </c:pt>
                <c:pt idx="2">
                  <c:v>7.0710678118654823E-3</c:v>
                </c:pt>
                <c:pt idx="3">
                  <c:v>1.0000000000000005E-2</c:v>
                </c:pt>
                <c:pt idx="4">
                  <c:v>1.4142135623730961E-2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Nikon D300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</c:spPr>
          </c:marker>
          <c:xVal>
            <c:numRef>
              <c:f>Sheet1!$D$3:$D$7</c:f>
              <c:numCache>
                <c:formatCode>General</c:formatCode>
                <c:ptCount val="5"/>
                <c:pt idx="0">
                  <c:v>14000</c:v>
                </c:pt>
                <c:pt idx="1">
                  <c:v>7000</c:v>
                </c:pt>
                <c:pt idx="2">
                  <c:v>3500</c:v>
                </c:pt>
                <c:pt idx="3">
                  <c:v>1750</c:v>
                </c:pt>
                <c:pt idx="4">
                  <c:v>875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8.4515425472851784E-3</c:v>
                </c:pt>
                <c:pt idx="1">
                  <c:v>1.195228609334394E-2</c:v>
                </c:pt>
                <c:pt idx="2">
                  <c:v>1.690308509457035E-2</c:v>
                </c:pt>
                <c:pt idx="3">
                  <c:v>2.3904572186687869E-2</c:v>
                </c:pt>
                <c:pt idx="4">
                  <c:v>3.3806170189140686E-2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Sony H9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0"/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2900</c:v>
                </c:pt>
                <c:pt idx="1">
                  <c:v>1450</c:v>
                </c:pt>
                <c:pt idx="2">
                  <c:v>725</c:v>
                </c:pt>
                <c:pt idx="3">
                  <c:v>362.5</c:v>
                </c:pt>
                <c:pt idx="4">
                  <c:v>181.25</c:v>
                </c:pt>
                <c:pt idx="5">
                  <c:v>90.624999999999986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1.8569533817705205E-2</c:v>
                </c:pt>
                <c:pt idx="1">
                  <c:v>2.6261286571944546E-2</c:v>
                </c:pt>
                <c:pt idx="2">
                  <c:v>3.7139067635410403E-2</c:v>
                </c:pt>
                <c:pt idx="3">
                  <c:v>5.2522573143889056E-2</c:v>
                </c:pt>
                <c:pt idx="4">
                  <c:v>7.427813527082075E-2</c:v>
                </c:pt>
                <c:pt idx="5">
                  <c:v>0.10504514628777811</c:v>
                </c:pt>
              </c:numCache>
            </c:numRef>
          </c:yVal>
          <c:smooth val="1"/>
        </c:ser>
        <c:axId val="26613248"/>
        <c:axId val="26615168"/>
      </c:scatterChart>
      <c:valAx>
        <c:axId val="26613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6615168"/>
        <c:crosses val="autoZero"/>
        <c:crossBetween val="midCat"/>
      </c:valAx>
      <c:valAx>
        <c:axId val="2661516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6613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869965607747429"/>
          <c:y val="3.7251124859392581E-2"/>
          <c:w val="0.14819689564666491"/>
          <c:h val="0.1278787026621672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153294415784282E-2"/>
          <c:y val="2.3616110486189258E-2"/>
          <c:w val="0.89745802787582551"/>
          <c:h val="0.90667807149106361"/>
        </c:manualLayout>
      </c:layout>
      <c:scatterChart>
        <c:scatterStyle val="smoothMarker"/>
        <c:ser>
          <c:idx val="0"/>
          <c:order val="0"/>
          <c:tx>
            <c:v>Canon 5D</c:v>
          </c:tx>
          <c:spPr>
            <a:ln w="635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0"/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80000</c:v>
                </c:pt>
                <c:pt idx="1">
                  <c:v>40000</c:v>
                </c:pt>
                <c:pt idx="2">
                  <c:v>20000</c:v>
                </c:pt>
                <c:pt idx="3">
                  <c:v>10000</c:v>
                </c:pt>
                <c:pt idx="4">
                  <c:v>5000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3.5355339059327416E-3</c:v>
                </c:pt>
                <c:pt idx="1">
                  <c:v>5.0000000000000036E-3</c:v>
                </c:pt>
                <c:pt idx="2">
                  <c:v>7.0710678118654823E-3</c:v>
                </c:pt>
                <c:pt idx="3">
                  <c:v>1.0000000000000005E-2</c:v>
                </c:pt>
                <c:pt idx="4">
                  <c:v>1.4142135623730961E-2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Nikon D300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</c:spPr>
          </c:marker>
          <c:xVal>
            <c:numRef>
              <c:f>Sheet1!$D$3:$D$7</c:f>
              <c:numCache>
                <c:formatCode>General</c:formatCode>
                <c:ptCount val="5"/>
                <c:pt idx="0">
                  <c:v>14000</c:v>
                </c:pt>
                <c:pt idx="1">
                  <c:v>7000</c:v>
                </c:pt>
                <c:pt idx="2">
                  <c:v>3500</c:v>
                </c:pt>
                <c:pt idx="3">
                  <c:v>1750</c:v>
                </c:pt>
                <c:pt idx="4">
                  <c:v>875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8.4515425472851784E-3</c:v>
                </c:pt>
                <c:pt idx="1">
                  <c:v>1.195228609334394E-2</c:v>
                </c:pt>
                <c:pt idx="2">
                  <c:v>1.690308509457035E-2</c:v>
                </c:pt>
                <c:pt idx="3">
                  <c:v>2.3904572186687869E-2</c:v>
                </c:pt>
                <c:pt idx="4">
                  <c:v>3.3806170189140686E-2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Sony H9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0"/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2900</c:v>
                </c:pt>
                <c:pt idx="1">
                  <c:v>1450</c:v>
                </c:pt>
                <c:pt idx="2">
                  <c:v>725</c:v>
                </c:pt>
                <c:pt idx="3">
                  <c:v>362.5</c:v>
                </c:pt>
                <c:pt idx="4">
                  <c:v>181.25</c:v>
                </c:pt>
                <c:pt idx="5">
                  <c:v>90.624999999999986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1.8569533817705205E-2</c:v>
                </c:pt>
                <c:pt idx="1">
                  <c:v>2.6261286571944546E-2</c:v>
                </c:pt>
                <c:pt idx="2">
                  <c:v>3.7139067635410403E-2</c:v>
                </c:pt>
                <c:pt idx="3">
                  <c:v>5.2522573143889056E-2</c:v>
                </c:pt>
                <c:pt idx="4">
                  <c:v>7.427813527082075E-2</c:v>
                </c:pt>
                <c:pt idx="5">
                  <c:v>0.10504514628777811</c:v>
                </c:pt>
              </c:numCache>
            </c:numRef>
          </c:yVal>
          <c:smooth val="1"/>
        </c:ser>
        <c:axId val="26661248"/>
        <c:axId val="26663168"/>
      </c:scatterChart>
      <c:valAx>
        <c:axId val="26661248"/>
        <c:scaling>
          <c:logBase val="10"/>
          <c:orientation val="minMax"/>
          <c:min val="9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6663168"/>
        <c:crosses val="autoZero"/>
        <c:crossBetween val="midCat"/>
      </c:valAx>
      <c:valAx>
        <c:axId val="2666316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6661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15732192958639"/>
          <c:y val="3.7251124859392595E-2"/>
          <c:w val="0.14819689564666491"/>
          <c:h val="0.1278787026621672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DFA1-048D-4CCB-AD00-C4F1098E4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0925-C3DB-4BC3-B12F-5F91873EC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24A1E-6757-4936-A465-9C92858BD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6FB33E-E9C8-4B1C-9554-99F582964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08BB48-5D89-42F7-BF3E-0B4A22B34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C2A9-E046-40B4-9FBE-84F69C634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179D-1FB4-40CA-A8F6-0370D4C42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242C-EAF0-454E-9DE9-6B5CA824F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4DD9-45F2-4A2F-842D-5F6F461C0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235D-53B5-4447-BEBA-970500D3A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6ED5-F88D-4B2D-9FA3-2CB062B5C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ACB3-C56E-449F-AC63-961624133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A674-0B45-4609-BEEC-BA94BC62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7BE43-A323-4519-AA0F-AA7439805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smtClean="0">
                <a:solidFill>
                  <a:schemeClr val="bg1"/>
                </a:solidFill>
                <a:latin typeface="Agency FB" pitchFamily="34" charset="0"/>
              </a:rPr>
              <a:t>Digital Photography </a:t>
            </a:r>
            <a:r>
              <a:rPr lang="en-US" sz="3600" u="sng" dirty="0" err="1" smtClean="0">
                <a:solidFill>
                  <a:schemeClr val="bg1"/>
                </a:solidFill>
                <a:latin typeface="Agency FB" pitchFamily="34" charset="0"/>
              </a:rPr>
              <a:t>DeCal</a:t>
            </a:r>
            <a:endParaRPr lang="en-US" sz="3600" u="sng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776287"/>
            <a:ext cx="1752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EECS98/198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Nathan </a:t>
            </a:r>
            <a:r>
              <a:rPr lang="en-US" dirty="0">
                <a:solidFill>
                  <a:schemeClr val="bg1"/>
                </a:solidFill>
                <a:latin typeface="Agency FB" pitchFamily="34" charset="0"/>
              </a:rPr>
              <a:t>Yan</a:t>
            </a:r>
          </a:p>
        </p:txBody>
      </p:sp>
      <p:pic>
        <p:nvPicPr>
          <p:cNvPr id="1028" name="Picture 4" descr="C:\N\EN\School\Decal\week1\IMG_3370_noise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1030" name="Picture 6" descr="C:\N\EN\School\Decal\week1\IMG_3370_noisesmallpix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057400"/>
            <a:ext cx="350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About this course</a:t>
            </a: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-Technology of Camera Systems</a:t>
            </a: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-Photographic Technique</a:t>
            </a: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-Digital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Lightroom</a:t>
            </a:r>
            <a:endParaRPr lang="en-US" dirty="0" smtClean="0">
              <a:solidFill>
                <a:schemeClr val="bg1"/>
              </a:solidFill>
              <a:latin typeface="Agency FB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About Me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gency FB" pitchFamily="34" charset="0"/>
              </a:rPr>
              <a:t> ^-doesn’t know anything about what he’s talking about</a:t>
            </a:r>
          </a:p>
          <a:p>
            <a:endParaRPr lang="en-US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About You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5968856" y="2870344"/>
            <a:ext cx="589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gency FB" pitchFamily="34" charset="0"/>
              </a:rPr>
              <a:t>In case you were wondering, this is the noise signature of an image, inverted</a:t>
            </a:r>
            <a:endParaRPr lang="en-US" sz="1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AutoShape 9"/>
          <p:cNvSpPr>
            <a:spLocks/>
          </p:cNvSpPr>
          <p:nvPr/>
        </p:nvSpPr>
        <p:spPr bwMode="auto">
          <a:xfrm rot="5400000">
            <a:off x="24574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5400000">
            <a:off x="29908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5400000">
            <a:off x="35242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5400000">
            <a:off x="40576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/>
          </p:cNvSpPr>
          <p:nvPr/>
        </p:nvSpPr>
        <p:spPr bwMode="auto">
          <a:xfrm rot="5400000">
            <a:off x="45910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utoShape 14"/>
          <p:cNvSpPr>
            <a:spLocks/>
          </p:cNvSpPr>
          <p:nvPr/>
        </p:nvSpPr>
        <p:spPr bwMode="auto">
          <a:xfrm rot="5400000">
            <a:off x="51244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5"/>
          <p:cNvSpPr>
            <a:spLocks/>
          </p:cNvSpPr>
          <p:nvPr/>
        </p:nvSpPr>
        <p:spPr bwMode="auto">
          <a:xfrm rot="5400000">
            <a:off x="56578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AutoShape 16"/>
          <p:cNvSpPr>
            <a:spLocks/>
          </p:cNvSpPr>
          <p:nvPr/>
        </p:nvSpPr>
        <p:spPr bwMode="auto">
          <a:xfrm rot="5400000">
            <a:off x="6191250" y="4324350"/>
            <a:ext cx="723900" cy="457200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908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1242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36576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1910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47244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2578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57912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6324600" y="4038600"/>
            <a:ext cx="4572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2514600" y="0"/>
            <a:ext cx="406400" cy="40386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0" y="384"/>
              </a:cxn>
              <a:cxn ang="0">
                <a:pos x="240" y="816"/>
              </a:cxn>
              <a:cxn ang="0">
                <a:pos x="96" y="1344"/>
              </a:cxn>
              <a:cxn ang="0">
                <a:pos x="240" y="1728"/>
              </a:cxn>
              <a:cxn ang="0">
                <a:pos x="96" y="2160"/>
              </a:cxn>
              <a:cxn ang="0">
                <a:pos x="240" y="2544"/>
              </a:cxn>
            </a:cxnLst>
            <a:rect l="0" t="0" r="r" b="b"/>
            <a:pathLst>
              <a:path w="256" h="2544">
                <a:moveTo>
                  <a:pt x="240" y="0"/>
                </a:moveTo>
                <a:cubicBezTo>
                  <a:pt x="120" y="124"/>
                  <a:pt x="0" y="248"/>
                  <a:pt x="0" y="384"/>
                </a:cubicBezTo>
                <a:cubicBezTo>
                  <a:pt x="0" y="520"/>
                  <a:pt x="224" y="656"/>
                  <a:pt x="240" y="816"/>
                </a:cubicBezTo>
                <a:cubicBezTo>
                  <a:pt x="256" y="976"/>
                  <a:pt x="96" y="1192"/>
                  <a:pt x="96" y="1344"/>
                </a:cubicBezTo>
                <a:cubicBezTo>
                  <a:pt x="96" y="1496"/>
                  <a:pt x="240" y="1592"/>
                  <a:pt x="240" y="1728"/>
                </a:cubicBezTo>
                <a:cubicBezTo>
                  <a:pt x="240" y="1864"/>
                  <a:pt x="96" y="2024"/>
                  <a:pt x="96" y="2160"/>
                </a:cubicBezTo>
                <a:cubicBezTo>
                  <a:pt x="96" y="2296"/>
                  <a:pt x="168" y="2420"/>
                  <a:pt x="240" y="2544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3505200" y="0"/>
            <a:ext cx="406400" cy="40386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0" y="384"/>
              </a:cxn>
              <a:cxn ang="0">
                <a:pos x="240" y="816"/>
              </a:cxn>
              <a:cxn ang="0">
                <a:pos x="96" y="1344"/>
              </a:cxn>
              <a:cxn ang="0">
                <a:pos x="240" y="1728"/>
              </a:cxn>
              <a:cxn ang="0">
                <a:pos x="96" y="2160"/>
              </a:cxn>
              <a:cxn ang="0">
                <a:pos x="240" y="2544"/>
              </a:cxn>
            </a:cxnLst>
            <a:rect l="0" t="0" r="r" b="b"/>
            <a:pathLst>
              <a:path w="256" h="2544">
                <a:moveTo>
                  <a:pt x="240" y="0"/>
                </a:moveTo>
                <a:cubicBezTo>
                  <a:pt x="120" y="124"/>
                  <a:pt x="0" y="248"/>
                  <a:pt x="0" y="384"/>
                </a:cubicBezTo>
                <a:cubicBezTo>
                  <a:pt x="0" y="520"/>
                  <a:pt x="224" y="656"/>
                  <a:pt x="240" y="816"/>
                </a:cubicBezTo>
                <a:cubicBezTo>
                  <a:pt x="256" y="976"/>
                  <a:pt x="96" y="1192"/>
                  <a:pt x="96" y="1344"/>
                </a:cubicBezTo>
                <a:cubicBezTo>
                  <a:pt x="96" y="1496"/>
                  <a:pt x="240" y="1592"/>
                  <a:pt x="240" y="1728"/>
                </a:cubicBezTo>
                <a:cubicBezTo>
                  <a:pt x="240" y="1864"/>
                  <a:pt x="96" y="2024"/>
                  <a:pt x="96" y="2160"/>
                </a:cubicBezTo>
                <a:cubicBezTo>
                  <a:pt x="96" y="2296"/>
                  <a:pt x="168" y="2420"/>
                  <a:pt x="240" y="2544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4" name="Oval 34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Oval 60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Oval 63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Oval 65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69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0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5638800" y="0"/>
            <a:ext cx="406400" cy="40386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0" y="384"/>
              </a:cxn>
              <a:cxn ang="0">
                <a:pos x="240" y="816"/>
              </a:cxn>
              <a:cxn ang="0">
                <a:pos x="96" y="1344"/>
              </a:cxn>
              <a:cxn ang="0">
                <a:pos x="240" y="1728"/>
              </a:cxn>
              <a:cxn ang="0">
                <a:pos x="96" y="2160"/>
              </a:cxn>
              <a:cxn ang="0">
                <a:pos x="240" y="2544"/>
              </a:cxn>
            </a:cxnLst>
            <a:rect l="0" t="0" r="r" b="b"/>
            <a:pathLst>
              <a:path w="256" h="2544">
                <a:moveTo>
                  <a:pt x="240" y="0"/>
                </a:moveTo>
                <a:cubicBezTo>
                  <a:pt x="120" y="124"/>
                  <a:pt x="0" y="248"/>
                  <a:pt x="0" y="384"/>
                </a:cubicBezTo>
                <a:cubicBezTo>
                  <a:pt x="0" y="520"/>
                  <a:pt x="224" y="656"/>
                  <a:pt x="240" y="816"/>
                </a:cubicBezTo>
                <a:cubicBezTo>
                  <a:pt x="256" y="976"/>
                  <a:pt x="96" y="1192"/>
                  <a:pt x="96" y="1344"/>
                </a:cubicBezTo>
                <a:cubicBezTo>
                  <a:pt x="96" y="1496"/>
                  <a:pt x="240" y="1592"/>
                  <a:pt x="240" y="1728"/>
                </a:cubicBezTo>
                <a:cubicBezTo>
                  <a:pt x="240" y="1864"/>
                  <a:pt x="96" y="2024"/>
                  <a:pt x="96" y="2160"/>
                </a:cubicBezTo>
                <a:cubicBezTo>
                  <a:pt x="96" y="2296"/>
                  <a:pt x="168" y="2420"/>
                  <a:pt x="240" y="2544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2590800" y="3581400"/>
            <a:ext cx="457200" cy="381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38" name="Rectangle 78"/>
          <p:cNvSpPr>
            <a:spLocks noChangeArrowheads="1"/>
          </p:cNvSpPr>
          <p:nvPr/>
        </p:nvSpPr>
        <p:spPr bwMode="auto">
          <a:xfrm>
            <a:off x="3124200" y="3581400"/>
            <a:ext cx="457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2" name="Rectangle 82"/>
          <p:cNvSpPr>
            <a:spLocks noChangeArrowheads="1"/>
          </p:cNvSpPr>
          <p:nvPr/>
        </p:nvSpPr>
        <p:spPr bwMode="auto">
          <a:xfrm>
            <a:off x="4191000" y="3581400"/>
            <a:ext cx="457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Rectangle 83"/>
          <p:cNvSpPr>
            <a:spLocks noChangeArrowheads="1"/>
          </p:cNvSpPr>
          <p:nvPr/>
        </p:nvSpPr>
        <p:spPr bwMode="auto">
          <a:xfrm>
            <a:off x="4724400" y="3581400"/>
            <a:ext cx="457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5257800" y="3581400"/>
            <a:ext cx="457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6324600" y="3581400"/>
            <a:ext cx="457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3657600" y="3581400"/>
            <a:ext cx="4572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5791200" y="3581400"/>
            <a:ext cx="4572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1066800" y="43434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Photo wells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1143000" y="3810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Sensors</a:t>
            </a:r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5791200" y="2133600"/>
            <a:ext cx="457200" cy="3810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87"/>
          <p:cNvSpPr>
            <a:spLocks noChangeArrowheads="1"/>
          </p:cNvSpPr>
          <p:nvPr/>
        </p:nvSpPr>
        <p:spPr bwMode="auto">
          <a:xfrm>
            <a:off x="5791200" y="2743200"/>
            <a:ext cx="457200" cy="381000"/>
          </a:xfrm>
          <a:prstGeom prst="rect">
            <a:avLst/>
          </a:prstGeom>
          <a:solidFill>
            <a:srgbClr val="FF4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5001"/>
              </a:solidFill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5791200" y="1524000"/>
            <a:ext cx="457200" cy="381000"/>
          </a:xfrm>
          <a:prstGeom prst="rect">
            <a:avLst/>
          </a:prstGeom>
          <a:solidFill>
            <a:srgbClr val="FF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500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48400" y="1447800"/>
            <a:ext cx="39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Andy" pitchFamily="66" charset="0"/>
              </a:rPr>
              <a:t>?</a:t>
            </a:r>
            <a:endParaRPr lang="en-US" sz="3600" dirty="0">
              <a:ln w="12700">
                <a:noFill/>
              </a:ln>
              <a:solidFill>
                <a:schemeClr val="bg1"/>
              </a:solidFill>
              <a:effectLst/>
              <a:latin typeface="Andy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48400" y="2057400"/>
            <a:ext cx="39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Andy" pitchFamily="66" charset="0"/>
              </a:rPr>
              <a:t>?</a:t>
            </a:r>
            <a:endParaRPr lang="en-US" sz="3600" dirty="0">
              <a:ln w="12700">
                <a:noFill/>
              </a:ln>
              <a:solidFill>
                <a:schemeClr val="bg1"/>
              </a:solidFill>
              <a:effectLst/>
              <a:latin typeface="Andy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48400" y="2667000"/>
            <a:ext cx="39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Andy" pitchFamily="66" charset="0"/>
              </a:rPr>
              <a:t>?</a:t>
            </a:r>
            <a:endParaRPr lang="en-US" sz="3600" dirty="0">
              <a:ln w="12700">
                <a:noFill/>
              </a:ln>
              <a:solidFill>
                <a:schemeClr val="bg1"/>
              </a:solidFill>
              <a:effectLst/>
              <a:latin typeface="Andy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5867400" y="33528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09800" y="198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Andalus" pitchFamily="2" charset="-78"/>
              </a:rPr>
              <a:t>We know the pixel is bright, but what color is it?</a:t>
            </a:r>
            <a:endParaRPr lang="en-US" dirty="0">
              <a:solidFill>
                <a:schemeClr val="bg1"/>
              </a:solidFill>
              <a:latin typeface="Trebuchet MS" pitchFamily="34" charset="0"/>
              <a:cs typeface="Andalus" pitchFamily="2" charset="-78"/>
            </a:endParaRPr>
          </a:p>
        </p:txBody>
      </p:sp>
      <p:sp>
        <p:nvSpPr>
          <p:cNvPr id="15451" name="Rectangle 9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685800" y="685800"/>
            <a:ext cx="754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Problem:</a:t>
            </a:r>
            <a:b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Since the sensor only records light intensity, we can’t differentiate between colors!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Thus,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imaging sensors only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record in black and white</a:t>
            </a:r>
          </a:p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Solution:</a:t>
            </a:r>
            <a:b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Color filtering, the most common form being the Bayer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-0.00052 0.01366 -0.00086 0.02755 -0.00208 0.04444 C -0.0033 0.06134 -0.00486 0.09005 -0.00694 0.10093 C -0.00902 0.11181 -0.01302 0.10741 -0.01458 0.10926 " pathEditMode="relative" rAng="0" ptsTypes="aaaa">
                                      <p:cBhvr>
                                        <p:cTn id="117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007 0.00718 0.0033 0.02523 0.00417 0.04259 C 0.00504 0.05995 0.0033 0.09722 0.00556 0.1037 C 0.00782 0.11019 0.02118 0.08958 0.01736 0.08148 C 0.01355 0.07338 -0.01145 0.05463 -0.01736 0.05463 C -0.02326 0.05463 -0.01788 0.07593 -0.01805 0.08148 " pathEditMode="relative" rAng="0" ptsTypes="aaaaaa">
                                      <p:cBhvr>
                                        <p:cTn id="12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007 0.00718 0.00295 0.0294 0.00417 0.04259 C 0.00539 0.05579 0.00521 0.06875 0.00695 0.0787 C 0.00868 0.08866 0.01337 0.09792 0.01459 0.10185 " pathEditMode="relative" rAng="0" ptsTypes="aaaa">
                                      <p:cBhvr>
                                        <p:cTn id="12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5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-0.00052 0.00509 -0.00017 0.02292 -0.00277 0.03056 C -0.00538 0.03819 -0.01875 0.03912 -0.01597 0.04537 C -0.01319 0.05162 0.01129 0.05856 0.01389 0.06852 C 0.0165 0.07847 0.00295 0.09792 -3.33333E-6 0.10556 " pathEditMode="relative" rAng="0" ptsTypes="aaaaa">
                                      <p:cBhvr>
                                        <p:cTn id="13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5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-0.00052 0.00509 5.55112E-17 0.01273 -0.00278 0.03056 C -0.00556 0.04838 -0.01372 0.09074 -0.01667 0.10648 " pathEditMode="relative" rAng="0" ptsTypes="aaa">
                                      <p:cBhvr>
                                        <p:cTn id="14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017 0.00532 0.00191 0.01458 0.00139 0.03241 C 0.00087 0.05023 -0.00243 0.09097 -0.00347 0.10648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139 0.00532 0.00781 0.01412 0.00833 0.03148 C 0.00885 0.04884 0.00451 0.08935 0.00347 0.10463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26 0.00463 0.0125 0.01065 0.01528 0.02778 C 0.01806 0.04491 0.01632 0.08727 0.01667 0.10278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5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-0.00052 0.00394 -3.33333E-6 0.01042 -0.00243 0.02523 C -0.00468 0.04028 -0.01163 0.07569 -0.01389 0.08889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4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C 0.00017 0.00417 0.00416 0.01181 0.00295 0.02685 C 0.00173 0.04167 -0.00504 0.07569 -0.00712 0.08889 " pathEditMode="relative" rAng="0" ptsTypes="aaa">
                                      <p:cBhvr>
                                        <p:cTn id="185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4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11022E-16 C 0.00174 0.00463 0.00782 0.01273 0.00834 0.0287 C 0.00886 0.04468 0.00469 0.08194 0.00365 0.0963 " pathEditMode="relative" rAng="0" ptsTypes="aaa">
                                      <p:cBhvr>
                                        <p:cTn id="190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C 0.00209 0.0037 0.01025 0.0088 0.0125 0.02292 C 0.01511 0.03727 0.01355 0.07292 0.01372 0.08611 " pathEditMode="relative" rAng="0" ptsTypes="aaa">
                                      <p:cBhvr>
                                        <p:cTn id="195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5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-0.00052 0.00509 5.55112E-17 0.01273 -0.00278 0.03056 C -0.00556 0.04838 -0.01372 0.09074 -0.01667 0.10648 " pathEditMode="relative" rAng="0" ptsTypes="aaa">
                                      <p:cBhvr>
                                        <p:cTn id="212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3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017 0.00532 0.00191 0.01458 0.00139 0.03241 C 0.00087 0.05023 -0.00243 0.09097 -0.00347 0.10648 " pathEditMode="relative" rAng="0" ptsTypes="aaa">
                                      <p:cBhvr>
                                        <p:cTn id="217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139 0.00532 0.00781 0.01412 0.00833 0.03148 C 0.00885 0.04884 0.00451 0.08935 0.00347 0.10463 " pathEditMode="relative" rAng="0" ptsTypes="aaa">
                                      <p:cBhvr>
                                        <p:cTn id="222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C 0.0026 0.00463 0.0125 0.01065 0.01528 0.02778 C 0.01806 0.04491 0.01632 0.08727 0.01667 0.10278 " pathEditMode="relative" rAng="0" ptsTypes="aaa">
                                      <p:cBhvr>
                                        <p:cTn id="227" dur="1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15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-0.00052 0.00394 -3.33333E-6 0.01042 -0.00243 0.02523 C -0.00468 0.04028 -0.01163 0.07569 -0.01389 0.08889 " pathEditMode="relative" rAng="0" ptsTypes="aaa">
                                      <p:cBhvr>
                                        <p:cTn id="243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4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C 0.00017 0.00417 0.00416 0.01181 0.00295 0.02685 C 0.00173 0.04167 -0.00504 0.07569 -0.00712 0.08889 " pathEditMode="relative" rAng="0" ptsTypes="aaa">
                                      <p:cBhvr>
                                        <p:cTn id="248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4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11022E-16 C 0.00174 0.00463 0.00782 0.01273 0.00834 0.0287 C 0.00886 0.04468 0.00469 0.08194 0.00365 0.0963 " pathEditMode="relative" rAng="0" ptsTypes="aaa">
                                      <p:cBhvr>
                                        <p:cTn id="253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8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C 0.00209 0.0037 0.01025 0.0088 0.0125 0.02292 C 0.01511 0.03727 0.01355 0.07292 0.01372 0.08611 " pathEditMode="relative" rAng="0" ptsTypes="aaa">
                                      <p:cBhvr>
                                        <p:cTn id="258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5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-0.00052 0.00347 1.11022E-16 0.00903 -0.00278 0.02199 C -0.00556 0.03495 -0.01372 0.06597 -0.01667 0.07778 " pathEditMode="relative" rAng="0" ptsTypes="aaa">
                                      <p:cBhvr>
                                        <p:cTn id="274" dur="1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9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0.00017 0.0037 0.00191 0.01042 0.00139 0.02338 C 0.00087 0.03634 -0.00243 0.06644 -0.00347 0.07778 " pathEditMode="relative" rAng="0" ptsTypes="aaa">
                                      <p:cBhvr>
                                        <p:cTn id="279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9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0.00139 0.00324 0.00781 0.0088 0.00833 0.01991 C 0.00885 0.03102 0.00451 0.05671 0.00347 0.06667 " pathEditMode="relative" rAng="0" ptsTypes="aaa">
                                      <p:cBhvr>
                                        <p:cTn id="284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0.0026 0.00347 0.0125 0.00787 0.01528 0.02083 C 0.01806 0.0338 0.01632 0.06597 0.01667 0.07778 " pathEditMode="relative" rAng="0" ptsTypes="aaa">
                                      <p:cBhvr>
                                        <p:cTn id="289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500"/>
                            </p:stCondLst>
                            <p:childTnLst>
                              <p:par>
                                <p:cTn id="291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15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-0.00052 0.00278 1.11022E-16 0.00764 -0.00226 0.01875 C -0.00417 0.03009 -0.01024 0.05671 -0.01215 0.06667 " pathEditMode="relative" rAng="0" ptsTypes="aaa">
                                      <p:cBhvr>
                                        <p:cTn id="305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3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1.11022E-16 C 0.00052 0.00278 0.00417 0.00856 0.00295 0.01991 C 0.00191 0.03102 -0.00399 0.05671 -0.00573 0.06667 " pathEditMode="relative" rAng="0" ptsTypes="aaa">
                                      <p:cBhvr>
                                        <p:cTn id="310" dur="1000" fill="hold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1.11022E-16 C 0.00139 0.00347 0.00764 0.01019 0.00816 0.02292 C 0.00885 0.03588 0.00434 0.06597 0.0033 0.07778 " pathEditMode="relative" rAng="0" ptsTypes="aaa">
                                      <p:cBhvr>
                                        <p:cTn id="315" dur="1000" fill="hold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0.00208 0.00255 0.01024 0.00602 0.0125 0.01667 C 0.0151 0.02685 0.01354 0.05301 0.01372 0.06296 " pathEditMode="relative" rAng="0" ptsTypes="aaa">
                                      <p:cBhvr>
                                        <p:cTn id="320" dur="1000" fill="hold"/>
                                        <p:tgtEl>
                                          <p:spTgt spid="1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1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10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2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0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5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0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10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3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1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9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8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1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" dur="1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" dur="1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" dur="10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5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000"/>
                            </p:stCondLst>
                            <p:childTnLst>
                              <p:par>
                                <p:cTn id="4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15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5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15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8" grpId="0" animBg="1"/>
      <p:bldP spid="15378" grpId="1" animBg="1"/>
      <p:bldP spid="15379" grpId="0" animBg="1"/>
      <p:bldP spid="15380" grpId="0" animBg="1"/>
      <p:bldP spid="15380" grpId="1" animBg="1"/>
      <p:bldP spid="15380" grpId="2" animBg="1"/>
      <p:bldP spid="15381" grpId="0" animBg="1"/>
      <p:bldP spid="15382" grpId="0" animBg="1"/>
      <p:bldP spid="15383" grpId="0" animBg="1"/>
      <p:bldP spid="15384" grpId="0" animBg="1"/>
      <p:bldP spid="15384" grpId="1" animBg="1"/>
      <p:bldP spid="15384" grpId="2" animBg="1"/>
      <p:bldP spid="15384" grpId="3" animBg="1"/>
      <p:bldP spid="15384" grpId="4" animBg="1"/>
      <p:bldP spid="15385" grpId="0" animBg="1"/>
      <p:bldP spid="15386" grpId="0" animBg="1"/>
      <p:bldP spid="15386" grpId="1" animBg="1"/>
      <p:bldP spid="15389" grpId="0" animBg="1"/>
      <p:bldP spid="15389" grpId="1" animBg="1"/>
      <p:bldP spid="15389" grpId="2" animBg="1"/>
      <p:bldP spid="15390" grpId="0" animBg="1"/>
      <p:bldP spid="15390" grpId="1" animBg="1"/>
      <p:bldP spid="15390" grpId="2" animBg="1"/>
      <p:bldP spid="15391" grpId="0" animBg="1"/>
      <p:bldP spid="15391" grpId="1" animBg="1"/>
      <p:bldP spid="15391" grpId="2" animBg="1"/>
      <p:bldP spid="15392" grpId="0" animBg="1"/>
      <p:bldP spid="15392" grpId="1" animBg="1"/>
      <p:bldP spid="15392" grpId="2" animBg="1"/>
      <p:bldP spid="15393" grpId="0" animBg="1"/>
      <p:bldP spid="15393" grpId="1" animBg="1"/>
      <p:bldP spid="15393" grpId="2" animBg="1"/>
      <p:bldP spid="15393" grpId="3" animBg="1"/>
      <p:bldP spid="15394" grpId="0" animBg="1"/>
      <p:bldP spid="15394" grpId="1" animBg="1"/>
      <p:bldP spid="15394" grpId="2" animBg="1"/>
      <p:bldP spid="15395" grpId="0" animBg="1"/>
      <p:bldP spid="15395" grpId="1" animBg="1"/>
      <p:bldP spid="15395" grpId="2" animBg="1"/>
      <p:bldP spid="15396" grpId="0" animBg="1"/>
      <p:bldP spid="15396" grpId="1" animBg="1"/>
      <p:bldP spid="15396" grpId="2" animBg="1"/>
      <p:bldP spid="15397" grpId="0" animBg="1"/>
      <p:bldP spid="15397" grpId="1" animBg="1"/>
      <p:bldP spid="15397" grpId="2" animBg="1"/>
      <p:bldP spid="15398" grpId="0" animBg="1"/>
      <p:bldP spid="15398" grpId="1" animBg="1"/>
      <p:bldP spid="15398" grpId="2" animBg="1"/>
      <p:bldP spid="15399" grpId="0" animBg="1"/>
      <p:bldP spid="15399" grpId="1" animBg="1"/>
      <p:bldP spid="15399" grpId="2" animBg="1"/>
      <p:bldP spid="15400" grpId="0" animBg="1"/>
      <p:bldP spid="15400" grpId="1" animBg="1"/>
      <p:bldP spid="15400" grpId="2" animBg="1"/>
      <p:bldP spid="15401" grpId="0" animBg="1"/>
      <p:bldP spid="15401" grpId="1" animBg="1"/>
      <p:bldP spid="15401" grpId="2" animBg="1"/>
      <p:bldP spid="15419" grpId="0" animBg="1"/>
      <p:bldP spid="15419" grpId="1" animBg="1"/>
      <p:bldP spid="15419" grpId="2" animBg="1"/>
      <p:bldP spid="15420" grpId="0" animBg="1"/>
      <p:bldP spid="15420" grpId="1" animBg="1"/>
      <p:bldP spid="15420" grpId="2" animBg="1"/>
      <p:bldP spid="15421" grpId="0" animBg="1"/>
      <p:bldP spid="15421" grpId="1" animBg="1"/>
      <p:bldP spid="15421" grpId="2" animBg="1"/>
      <p:bldP spid="15422" grpId="0" animBg="1"/>
      <p:bldP spid="15422" grpId="1" animBg="1"/>
      <p:bldP spid="15422" grpId="2" animBg="1"/>
      <p:bldP spid="15423" grpId="0" animBg="1"/>
      <p:bldP spid="15423" grpId="1" animBg="1"/>
      <p:bldP spid="15423" grpId="2" animBg="1"/>
      <p:bldP spid="15424" grpId="0" animBg="1"/>
      <p:bldP spid="15424" grpId="1" animBg="1"/>
      <p:bldP spid="15424" grpId="2" animBg="1"/>
      <p:bldP spid="15425" grpId="0" animBg="1"/>
      <p:bldP spid="15425" grpId="1" animBg="1"/>
      <p:bldP spid="15425" grpId="2" animBg="1"/>
      <p:bldP spid="15426" grpId="0" animBg="1"/>
      <p:bldP spid="15426" grpId="1" animBg="1"/>
      <p:bldP spid="15426" grpId="2" animBg="1"/>
      <p:bldP spid="15428" grpId="0" animBg="1"/>
      <p:bldP spid="15428" grpId="1" animBg="1"/>
      <p:bldP spid="15428" grpId="2" animBg="1"/>
      <p:bldP spid="15429" grpId="0" animBg="1"/>
      <p:bldP spid="15429" grpId="1" animBg="1"/>
      <p:bldP spid="15429" grpId="2" animBg="1"/>
      <p:bldP spid="15430" grpId="0" animBg="1"/>
      <p:bldP spid="15430" grpId="1" animBg="1"/>
      <p:bldP spid="15430" grpId="2" animBg="1"/>
      <p:bldP spid="15431" grpId="0" animBg="1"/>
      <p:bldP spid="15431" grpId="1" animBg="1"/>
      <p:bldP spid="15431" grpId="2" animBg="1"/>
      <p:bldP spid="15432" grpId="0" animBg="1"/>
      <p:bldP spid="15432" grpId="1" animBg="1"/>
      <p:bldP spid="15432" grpId="2" animBg="1"/>
      <p:bldP spid="15433" grpId="0" animBg="1"/>
      <p:bldP spid="15433" grpId="1" animBg="1"/>
      <p:bldP spid="15433" grpId="2" animBg="1"/>
      <p:bldP spid="15434" grpId="0" animBg="1"/>
      <p:bldP spid="15434" grpId="1" animBg="1"/>
      <p:bldP spid="15434" grpId="2" animBg="1"/>
      <p:bldP spid="15435" grpId="0" animBg="1"/>
      <p:bldP spid="15435" grpId="1" animBg="1"/>
      <p:bldP spid="15435" grpId="2" animBg="1"/>
      <p:bldP spid="15436" grpId="0" animBg="1"/>
      <p:bldP spid="15436" grpId="1" animBg="1"/>
      <p:bldP spid="15436" grpId="2" animBg="1"/>
      <p:bldP spid="15436" grpId="3" animBg="1"/>
      <p:bldP spid="15436" grpId="4" animBg="1"/>
      <p:bldP spid="15436" grpId="5" animBg="1"/>
      <p:bldP spid="15436" grpId="6" animBg="1"/>
      <p:bldP spid="15436" grpId="7" animBg="1"/>
      <p:bldP spid="15437" grpId="0" animBg="1"/>
      <p:bldP spid="15438" grpId="0" animBg="1"/>
      <p:bldP spid="15442" grpId="0" animBg="1"/>
      <p:bldP spid="15443" grpId="0" animBg="1"/>
      <p:bldP spid="15444" grpId="0" animBg="1"/>
      <p:bldP spid="15445" grpId="0" animBg="1"/>
      <p:bldP spid="15446" grpId="0" animBg="1"/>
      <p:bldP spid="15447" grpId="0" animBg="1"/>
      <p:bldP spid="15448" grpId="0"/>
      <p:bldP spid="15449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71" grpId="0"/>
      <p:bldP spid="15451" grpId="0" animBg="1"/>
      <p:bldP spid="1545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700px-Bayer_pattern_on_sens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524000"/>
            <a:ext cx="4038600" cy="2625725"/>
          </a:xfrm>
          <a:noFill/>
          <a:ln/>
        </p:spPr>
      </p:pic>
      <p:pic>
        <p:nvPicPr>
          <p:cNvPr id="17418" name="Picture 10" descr="BayerPattern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46808"/>
          <a:stretch>
            <a:fillRect/>
          </a:stretch>
        </p:blipFill>
        <p:spPr>
          <a:xfrm>
            <a:off x="5029200" y="4714875"/>
            <a:ext cx="4038600" cy="2143125"/>
          </a:xfrm>
          <a:noFill/>
          <a:ln/>
        </p:spPr>
      </p:pic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0198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0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BAYER FILTER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1905000"/>
            <a:ext cx="4953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dirty="0">
                <a:latin typeface="Trebuchet MS" pitchFamily="34" charset="0"/>
              </a:rPr>
              <a:t>Designates individual </a:t>
            </a:r>
            <a:r>
              <a:rPr lang="en-US" dirty="0" err="1">
                <a:latin typeface="Trebuchet MS" pitchFamily="34" charset="0"/>
              </a:rPr>
              <a:t>photosites</a:t>
            </a:r>
            <a:r>
              <a:rPr lang="en-US" dirty="0">
                <a:latin typeface="Trebuchet MS" pitchFamily="34" charset="0"/>
              </a:rPr>
              <a:t> to be either red, green, or blue (RGB)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dirty="0">
                <a:latin typeface="Trebuchet MS" pitchFamily="34" charset="0"/>
              </a:rPr>
              <a:t>Respective color filters are placed over each </a:t>
            </a:r>
            <a:r>
              <a:rPr lang="en-US" dirty="0" err="1">
                <a:latin typeface="Trebuchet MS" pitchFamily="34" charset="0"/>
              </a:rPr>
              <a:t>photosite</a:t>
            </a:r>
            <a:endParaRPr lang="en-US" dirty="0">
              <a:latin typeface="Trebuchet MS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dirty="0">
                <a:latin typeface="Trebuchet MS" pitchFamily="34" charset="0"/>
              </a:rPr>
              <a:t>Thus, only the light energy corresponding to that color’s wavelength reaches the sensor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dirty="0">
                <a:latin typeface="Trebuchet MS" pitchFamily="34" charset="0"/>
              </a:rPr>
              <a:t>Thus the sensor can interpret the energy recorded at that </a:t>
            </a:r>
            <a:r>
              <a:rPr lang="en-US" dirty="0" err="1">
                <a:latin typeface="Trebuchet MS" pitchFamily="34" charset="0"/>
              </a:rPr>
              <a:t>photosite</a:t>
            </a:r>
            <a:r>
              <a:rPr lang="en-US" dirty="0">
                <a:latin typeface="Trebuchet MS" pitchFamily="34" charset="0"/>
              </a:rPr>
              <a:t> to be a measure of that certain </a:t>
            </a:r>
            <a:r>
              <a:rPr lang="en-US" dirty="0" smtClean="0">
                <a:latin typeface="Trebuchet MS" pitchFamily="34" charset="0"/>
              </a:rPr>
              <a:t>color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dirty="0" smtClean="0">
                <a:latin typeface="Trebuchet MS" pitchFamily="34" charset="0"/>
              </a:rPr>
              <a:t>Knowing the intensities of red, green, and blue light, we can derive the actual color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1028" name="Picture 4" descr="C:\N\EN\School\Decal\week1\400px-AdditiveColor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95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  <p:bldP spid="174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18" descr="700px-Bayer_pattern_on_sens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524000"/>
            <a:ext cx="4038600" cy="2625725"/>
          </a:xfrm>
          <a:noFill/>
          <a:ln/>
        </p:spPr>
      </p:pic>
      <p:pic>
        <p:nvPicPr>
          <p:cNvPr id="20499" name="Picture 19" descr="BayerPattern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46808"/>
          <a:stretch>
            <a:fillRect/>
          </a:stretch>
        </p:blipFill>
        <p:spPr>
          <a:xfrm>
            <a:off x="5029200" y="4714875"/>
            <a:ext cx="4038600" cy="2143125"/>
          </a:xfrm>
          <a:noFill/>
          <a:ln/>
        </p:spPr>
      </p:pic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0198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0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BAYER FILTER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3343275"/>
            <a:ext cx="533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1600" b="1" dirty="0">
                <a:latin typeface="+mj-lt"/>
              </a:rPr>
              <a:t> Color offset</a:t>
            </a:r>
          </a:p>
          <a:p>
            <a:pPr marL="342900" indent="-342900">
              <a:buFontTx/>
              <a:buChar char="•"/>
            </a:pPr>
            <a:r>
              <a:rPr lang="en-US" sz="1600" dirty="0">
                <a:latin typeface="+mj-lt"/>
              </a:rPr>
              <a:t> Since each </a:t>
            </a:r>
            <a:r>
              <a:rPr lang="en-US" sz="1600" dirty="0" err="1">
                <a:latin typeface="+mj-lt"/>
              </a:rPr>
              <a:t>photosite</a:t>
            </a:r>
            <a:r>
              <a:rPr lang="en-US" sz="1600" dirty="0">
                <a:latin typeface="+mj-lt"/>
              </a:rPr>
              <a:t> must be designated some color, the Bayer pattern of blue, green, and red </a:t>
            </a:r>
            <a:r>
              <a:rPr lang="en-US" sz="1600" dirty="0" err="1">
                <a:latin typeface="+mj-lt"/>
              </a:rPr>
              <a:t>photosites</a:t>
            </a:r>
            <a:r>
              <a:rPr lang="en-US" sz="1600" dirty="0">
                <a:latin typeface="+mj-lt"/>
              </a:rPr>
              <a:t> if offset, with blue tending towards top-left and red tending towards bottom-right</a:t>
            </a:r>
          </a:p>
          <a:p>
            <a:pPr marL="342900" indent="-342900"/>
            <a:endParaRPr lang="en-US" sz="1600" dirty="0">
              <a:latin typeface="+mj-lt"/>
            </a:endParaRPr>
          </a:p>
          <a:p>
            <a:pPr marL="342900" indent="-342900">
              <a:buFontTx/>
              <a:buChar char="•"/>
            </a:pPr>
            <a:r>
              <a:rPr lang="en-US" sz="1600" b="1" dirty="0">
                <a:latin typeface="+mj-lt"/>
              </a:rPr>
              <a:t> Loses 2/3 of light information</a:t>
            </a:r>
          </a:p>
          <a:p>
            <a:pPr marL="342900" indent="-342900">
              <a:buFontTx/>
              <a:buChar char="•"/>
            </a:pPr>
            <a:r>
              <a:rPr lang="en-US" sz="1600" dirty="0">
                <a:latin typeface="+mj-lt"/>
              </a:rPr>
              <a:t> At each </a:t>
            </a:r>
            <a:r>
              <a:rPr lang="en-US" sz="1600" dirty="0" err="1">
                <a:latin typeface="+mj-lt"/>
              </a:rPr>
              <a:t>photosite</a:t>
            </a:r>
            <a:r>
              <a:rPr lang="en-US" sz="1600" dirty="0">
                <a:latin typeface="+mj-lt"/>
              </a:rPr>
              <a:t>, 2 of 3 colors are filtered out, and light information discarded</a:t>
            </a:r>
          </a:p>
          <a:p>
            <a:pPr marL="800100" lvl="1" indent="-342900">
              <a:buFontTx/>
              <a:buChar char="•"/>
            </a:pPr>
            <a:r>
              <a:rPr lang="en-US" sz="1600" dirty="0">
                <a:latin typeface="+mj-lt"/>
              </a:rPr>
              <a:t>Workarounds:</a:t>
            </a:r>
          </a:p>
          <a:p>
            <a:pPr marL="800100" lvl="1" indent="-342900"/>
            <a:r>
              <a:rPr lang="en-US" sz="1600" dirty="0">
                <a:latin typeface="+mj-lt"/>
              </a:rPr>
              <a:t>-Expose pictures for 3x time</a:t>
            </a:r>
          </a:p>
          <a:p>
            <a:pPr marL="800100" lvl="1" indent="-342900"/>
            <a:r>
              <a:rPr lang="en-US" sz="1600" dirty="0">
                <a:latin typeface="+mj-lt"/>
              </a:rPr>
              <a:t>	-not practical for photography</a:t>
            </a:r>
          </a:p>
          <a:p>
            <a:pPr marL="800100" lvl="1" indent="-342900"/>
            <a:r>
              <a:rPr lang="en-US" sz="1600" dirty="0">
                <a:latin typeface="+mj-lt"/>
              </a:rPr>
              <a:t>-</a:t>
            </a:r>
            <a:r>
              <a:rPr lang="en-US" sz="1600" dirty="0" err="1">
                <a:latin typeface="+mj-lt"/>
              </a:rPr>
              <a:t>Demosiac</a:t>
            </a:r>
            <a:r>
              <a:rPr lang="en-US" sz="1600" dirty="0">
                <a:latin typeface="+mj-lt"/>
              </a:rPr>
              <a:t> algorithms to interpolate missing 2/3 data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447800" y="76200"/>
            <a:ext cx="57912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1106097">
            <a:off x="130175" y="55563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bitha" pitchFamily="2" charset="0"/>
              </a:rPr>
              <a:t>Drawbacks of…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488" name="Picture 8" descr="Shades_framed_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429000"/>
            <a:ext cx="3276600" cy="3276600"/>
          </a:xfrm>
          <a:prstGeom prst="rect">
            <a:avLst/>
          </a:prstGeom>
          <a:noFill/>
        </p:spPr>
      </p:pic>
      <p:pic>
        <p:nvPicPr>
          <p:cNvPr id="20489" name="Picture 9" descr="Shades_framed_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752600"/>
            <a:ext cx="3276600" cy="3276600"/>
          </a:xfrm>
          <a:prstGeom prst="rect">
            <a:avLst/>
          </a:prstGeom>
          <a:noFill/>
        </p:spPr>
      </p:pic>
      <p:pic>
        <p:nvPicPr>
          <p:cNvPr id="20492" name="Picture 12" descr="Shades_framed_bay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419600" y="76200"/>
            <a:ext cx="3276600" cy="3276600"/>
          </a:xfrm>
          <a:noFill/>
          <a:ln/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990600" y="510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Actual Image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143000" y="228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Raw Bayer Output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143000" y="6096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Demosiaced Bayer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  <p:bldP spid="20486" grpId="0" animBg="1"/>
      <p:bldP spid="20487" grpId="0"/>
      <p:bldP spid="20490" grpId="0" animBg="1"/>
      <p:bldP spid="20500" grpId="0"/>
      <p:bldP spid="20501" grpId="0"/>
      <p:bldP spid="205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rot="5400000" flipH="1" flipV="1">
            <a:off x="305593" y="228600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15282" y="2895600"/>
            <a:ext cx="1981112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90500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latin typeface="Tw Cen MT" pitchFamily="34" charset="0"/>
              </a:rPr>
              <a:t>rate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28956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Time</a:t>
            </a:r>
            <a:endParaRPr lang="en-US" sz="2000" dirty="0">
              <a:latin typeface="Tw Cen MT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14400" y="19050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981993" y="228600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81200" y="13232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End of exposure</a:t>
            </a:r>
            <a:endParaRPr lang="en-US" sz="1200" dirty="0">
              <a:latin typeface="Tw Cen MT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791993" y="234309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01682" y="2952690"/>
            <a:ext cx="1981112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196209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468393" y="2343091"/>
            <a:ext cx="121920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67600" y="138029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w Cen MT" pitchFamily="34" charset="0"/>
              </a:rPr>
              <a:t>End of exposure</a:t>
            </a:r>
            <a:endParaRPr lang="en-US" sz="1200" dirty="0">
              <a:latin typeface="Tw Cen MT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400799" y="1760477"/>
            <a:ext cx="1676401" cy="363538"/>
          </a:xfrm>
          <a:custGeom>
            <a:avLst/>
            <a:gdLst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230188 h 363538"/>
              <a:gd name="connsiteX0" fmla="*/ 0 w 1617662"/>
              <a:gd name="connsiteY0" fmla="*/ 192088 h 363538"/>
              <a:gd name="connsiteX1" fmla="*/ 104775 w 1617662"/>
              <a:gd name="connsiteY1" fmla="*/ 96838 h 363538"/>
              <a:gd name="connsiteX2" fmla="*/ 219075 w 1617662"/>
              <a:gd name="connsiteY2" fmla="*/ 296863 h 363538"/>
              <a:gd name="connsiteX3" fmla="*/ 371475 w 1617662"/>
              <a:gd name="connsiteY3" fmla="*/ 77788 h 363538"/>
              <a:gd name="connsiteX4" fmla="*/ 419100 w 1617662"/>
              <a:gd name="connsiteY4" fmla="*/ 354013 h 363538"/>
              <a:gd name="connsiteX5" fmla="*/ 495300 w 1617662"/>
              <a:gd name="connsiteY5" fmla="*/ 20638 h 363538"/>
              <a:gd name="connsiteX6" fmla="*/ 571500 w 1617662"/>
              <a:gd name="connsiteY6" fmla="*/ 230188 h 363538"/>
              <a:gd name="connsiteX7" fmla="*/ 666750 w 1617662"/>
              <a:gd name="connsiteY7" fmla="*/ 134938 h 363538"/>
              <a:gd name="connsiteX8" fmla="*/ 838200 w 1617662"/>
              <a:gd name="connsiteY8" fmla="*/ 249238 h 363538"/>
              <a:gd name="connsiteX9" fmla="*/ 933450 w 1617662"/>
              <a:gd name="connsiteY9" fmla="*/ 134938 h 363538"/>
              <a:gd name="connsiteX10" fmla="*/ 1076325 w 1617662"/>
              <a:gd name="connsiteY10" fmla="*/ 230188 h 363538"/>
              <a:gd name="connsiteX11" fmla="*/ 1285875 w 1617662"/>
              <a:gd name="connsiteY11" fmla="*/ 77788 h 363538"/>
              <a:gd name="connsiteX12" fmla="*/ 1543050 w 1617662"/>
              <a:gd name="connsiteY12" fmla="*/ 306388 h 363538"/>
              <a:gd name="connsiteX13" fmla="*/ 838200 w 1617662"/>
              <a:gd name="connsiteY13" fmla="*/ 1588 h 363538"/>
              <a:gd name="connsiteX0" fmla="*/ 0 w 1676400"/>
              <a:gd name="connsiteY0" fmla="*/ 192088 h 363538"/>
              <a:gd name="connsiteX1" fmla="*/ 104775 w 1676400"/>
              <a:gd name="connsiteY1" fmla="*/ 96838 h 363538"/>
              <a:gd name="connsiteX2" fmla="*/ 219075 w 1676400"/>
              <a:gd name="connsiteY2" fmla="*/ 296863 h 363538"/>
              <a:gd name="connsiteX3" fmla="*/ 371475 w 1676400"/>
              <a:gd name="connsiteY3" fmla="*/ 77788 h 363538"/>
              <a:gd name="connsiteX4" fmla="*/ 419100 w 1676400"/>
              <a:gd name="connsiteY4" fmla="*/ 354013 h 363538"/>
              <a:gd name="connsiteX5" fmla="*/ 495300 w 1676400"/>
              <a:gd name="connsiteY5" fmla="*/ 20638 h 363538"/>
              <a:gd name="connsiteX6" fmla="*/ 571500 w 1676400"/>
              <a:gd name="connsiteY6" fmla="*/ 230188 h 363538"/>
              <a:gd name="connsiteX7" fmla="*/ 666750 w 1676400"/>
              <a:gd name="connsiteY7" fmla="*/ 134938 h 363538"/>
              <a:gd name="connsiteX8" fmla="*/ 838200 w 1676400"/>
              <a:gd name="connsiteY8" fmla="*/ 249238 h 363538"/>
              <a:gd name="connsiteX9" fmla="*/ 933450 w 1676400"/>
              <a:gd name="connsiteY9" fmla="*/ 134938 h 363538"/>
              <a:gd name="connsiteX10" fmla="*/ 1076325 w 1676400"/>
              <a:gd name="connsiteY10" fmla="*/ 230188 h 363538"/>
              <a:gd name="connsiteX11" fmla="*/ 1285875 w 1676400"/>
              <a:gd name="connsiteY11" fmla="*/ 77788 h 363538"/>
              <a:gd name="connsiteX12" fmla="*/ 1543050 w 1676400"/>
              <a:gd name="connsiteY12" fmla="*/ 306388 h 363538"/>
              <a:gd name="connsiteX13" fmla="*/ 1676400 w 1676400"/>
              <a:gd name="connsiteY13" fmla="*/ 153988 h 363538"/>
              <a:gd name="connsiteX0" fmla="*/ 0 w 1676400"/>
              <a:gd name="connsiteY0" fmla="*/ 363537 h 534987"/>
              <a:gd name="connsiteX1" fmla="*/ 104775 w 1676400"/>
              <a:gd name="connsiteY1" fmla="*/ 268287 h 534987"/>
              <a:gd name="connsiteX2" fmla="*/ 219075 w 1676400"/>
              <a:gd name="connsiteY2" fmla="*/ 468312 h 534987"/>
              <a:gd name="connsiteX3" fmla="*/ 371475 w 1676400"/>
              <a:gd name="connsiteY3" fmla="*/ 249237 h 534987"/>
              <a:gd name="connsiteX4" fmla="*/ 419100 w 1676400"/>
              <a:gd name="connsiteY4" fmla="*/ 525462 h 534987"/>
              <a:gd name="connsiteX5" fmla="*/ 495300 w 1676400"/>
              <a:gd name="connsiteY5" fmla="*/ 192087 h 534987"/>
              <a:gd name="connsiteX6" fmla="*/ 571500 w 1676400"/>
              <a:gd name="connsiteY6" fmla="*/ 401637 h 534987"/>
              <a:gd name="connsiteX7" fmla="*/ 666750 w 1676400"/>
              <a:gd name="connsiteY7" fmla="*/ 306387 h 534987"/>
              <a:gd name="connsiteX8" fmla="*/ 838200 w 1676400"/>
              <a:gd name="connsiteY8" fmla="*/ 420687 h 534987"/>
              <a:gd name="connsiteX9" fmla="*/ 933450 w 1676400"/>
              <a:gd name="connsiteY9" fmla="*/ 306387 h 534987"/>
              <a:gd name="connsiteX10" fmla="*/ 1076325 w 1676400"/>
              <a:gd name="connsiteY10" fmla="*/ 401637 h 534987"/>
              <a:gd name="connsiteX11" fmla="*/ 1285875 w 1676400"/>
              <a:gd name="connsiteY11" fmla="*/ 249237 h 534987"/>
              <a:gd name="connsiteX12" fmla="*/ 1543050 w 1676400"/>
              <a:gd name="connsiteY12" fmla="*/ 477837 h 534987"/>
              <a:gd name="connsiteX13" fmla="*/ 1676400 w 1676400"/>
              <a:gd name="connsiteY13" fmla="*/ 325437 h 534987"/>
              <a:gd name="connsiteX0" fmla="*/ 0 w 1582738"/>
              <a:gd name="connsiteY0" fmla="*/ 515937 h 687387"/>
              <a:gd name="connsiteX1" fmla="*/ 104775 w 1582738"/>
              <a:gd name="connsiteY1" fmla="*/ 420687 h 687387"/>
              <a:gd name="connsiteX2" fmla="*/ 219075 w 1582738"/>
              <a:gd name="connsiteY2" fmla="*/ 620712 h 687387"/>
              <a:gd name="connsiteX3" fmla="*/ 371475 w 1582738"/>
              <a:gd name="connsiteY3" fmla="*/ 401637 h 687387"/>
              <a:gd name="connsiteX4" fmla="*/ 419100 w 1582738"/>
              <a:gd name="connsiteY4" fmla="*/ 677862 h 687387"/>
              <a:gd name="connsiteX5" fmla="*/ 495300 w 1582738"/>
              <a:gd name="connsiteY5" fmla="*/ 344487 h 687387"/>
              <a:gd name="connsiteX6" fmla="*/ 571500 w 1582738"/>
              <a:gd name="connsiteY6" fmla="*/ 554037 h 687387"/>
              <a:gd name="connsiteX7" fmla="*/ 666750 w 1582738"/>
              <a:gd name="connsiteY7" fmla="*/ 458787 h 687387"/>
              <a:gd name="connsiteX8" fmla="*/ 838200 w 1582738"/>
              <a:gd name="connsiteY8" fmla="*/ 573087 h 687387"/>
              <a:gd name="connsiteX9" fmla="*/ 933450 w 1582738"/>
              <a:gd name="connsiteY9" fmla="*/ 458787 h 687387"/>
              <a:gd name="connsiteX10" fmla="*/ 1076325 w 1582738"/>
              <a:gd name="connsiteY10" fmla="*/ 554037 h 687387"/>
              <a:gd name="connsiteX11" fmla="*/ 1285875 w 1582738"/>
              <a:gd name="connsiteY11" fmla="*/ 401637 h 687387"/>
              <a:gd name="connsiteX12" fmla="*/ 1543050 w 1582738"/>
              <a:gd name="connsiteY12" fmla="*/ 630237 h 687387"/>
              <a:gd name="connsiteX13" fmla="*/ 1524000 w 1582738"/>
              <a:gd name="connsiteY13" fmla="*/ 325437 h 687387"/>
              <a:gd name="connsiteX0" fmla="*/ 0 w 1651000"/>
              <a:gd name="connsiteY0" fmla="*/ 194458 h 365908"/>
              <a:gd name="connsiteX1" fmla="*/ 104775 w 1651000"/>
              <a:gd name="connsiteY1" fmla="*/ 99208 h 365908"/>
              <a:gd name="connsiteX2" fmla="*/ 219075 w 1651000"/>
              <a:gd name="connsiteY2" fmla="*/ 299233 h 365908"/>
              <a:gd name="connsiteX3" fmla="*/ 371475 w 1651000"/>
              <a:gd name="connsiteY3" fmla="*/ 80158 h 365908"/>
              <a:gd name="connsiteX4" fmla="*/ 419100 w 1651000"/>
              <a:gd name="connsiteY4" fmla="*/ 356383 h 365908"/>
              <a:gd name="connsiteX5" fmla="*/ 495300 w 1651000"/>
              <a:gd name="connsiteY5" fmla="*/ 23008 h 365908"/>
              <a:gd name="connsiteX6" fmla="*/ 571500 w 1651000"/>
              <a:gd name="connsiteY6" fmla="*/ 232558 h 365908"/>
              <a:gd name="connsiteX7" fmla="*/ 666750 w 1651000"/>
              <a:gd name="connsiteY7" fmla="*/ 137308 h 365908"/>
              <a:gd name="connsiteX8" fmla="*/ 838200 w 1651000"/>
              <a:gd name="connsiteY8" fmla="*/ 251608 h 365908"/>
              <a:gd name="connsiteX9" fmla="*/ 933450 w 1651000"/>
              <a:gd name="connsiteY9" fmla="*/ 137308 h 365908"/>
              <a:gd name="connsiteX10" fmla="*/ 1076325 w 1651000"/>
              <a:gd name="connsiteY10" fmla="*/ 232558 h 365908"/>
              <a:gd name="connsiteX11" fmla="*/ 1285875 w 1651000"/>
              <a:gd name="connsiteY11" fmla="*/ 80158 h 365908"/>
              <a:gd name="connsiteX12" fmla="*/ 1543050 w 1651000"/>
              <a:gd name="connsiteY12" fmla="*/ 308758 h 365908"/>
              <a:gd name="connsiteX13" fmla="*/ 1647825 w 1651000"/>
              <a:gd name="connsiteY13" fmla="*/ 208807 h 365908"/>
              <a:gd name="connsiteX14" fmla="*/ 1524000 w 1651000"/>
              <a:gd name="connsiteY14" fmla="*/ 3958 h 365908"/>
              <a:gd name="connsiteX0" fmla="*/ 0 w 1651000"/>
              <a:gd name="connsiteY0" fmla="*/ 192088 h 363538"/>
              <a:gd name="connsiteX1" fmla="*/ 104775 w 1651000"/>
              <a:gd name="connsiteY1" fmla="*/ 96838 h 363538"/>
              <a:gd name="connsiteX2" fmla="*/ 219075 w 1651000"/>
              <a:gd name="connsiteY2" fmla="*/ 296863 h 363538"/>
              <a:gd name="connsiteX3" fmla="*/ 371475 w 1651000"/>
              <a:gd name="connsiteY3" fmla="*/ 77788 h 363538"/>
              <a:gd name="connsiteX4" fmla="*/ 419100 w 1651000"/>
              <a:gd name="connsiteY4" fmla="*/ 354013 h 363538"/>
              <a:gd name="connsiteX5" fmla="*/ 495300 w 1651000"/>
              <a:gd name="connsiteY5" fmla="*/ 20638 h 363538"/>
              <a:gd name="connsiteX6" fmla="*/ 571500 w 1651000"/>
              <a:gd name="connsiteY6" fmla="*/ 230188 h 363538"/>
              <a:gd name="connsiteX7" fmla="*/ 666750 w 1651000"/>
              <a:gd name="connsiteY7" fmla="*/ 134938 h 363538"/>
              <a:gd name="connsiteX8" fmla="*/ 838200 w 1651000"/>
              <a:gd name="connsiteY8" fmla="*/ 249238 h 363538"/>
              <a:gd name="connsiteX9" fmla="*/ 933450 w 1651000"/>
              <a:gd name="connsiteY9" fmla="*/ 134938 h 363538"/>
              <a:gd name="connsiteX10" fmla="*/ 1076325 w 1651000"/>
              <a:gd name="connsiteY10" fmla="*/ 230188 h 363538"/>
              <a:gd name="connsiteX11" fmla="*/ 1285875 w 1651000"/>
              <a:gd name="connsiteY11" fmla="*/ 77788 h 363538"/>
              <a:gd name="connsiteX12" fmla="*/ 1543050 w 1651000"/>
              <a:gd name="connsiteY12" fmla="*/ 306388 h 363538"/>
              <a:gd name="connsiteX13" fmla="*/ 1647825 w 1651000"/>
              <a:gd name="connsiteY13" fmla="*/ 206437 h 363538"/>
              <a:gd name="connsiteX0" fmla="*/ 0 w 1647825"/>
              <a:gd name="connsiteY0" fmla="*/ 192088 h 363538"/>
              <a:gd name="connsiteX1" fmla="*/ 104775 w 1647825"/>
              <a:gd name="connsiteY1" fmla="*/ 96838 h 363538"/>
              <a:gd name="connsiteX2" fmla="*/ 219075 w 1647825"/>
              <a:gd name="connsiteY2" fmla="*/ 296863 h 363538"/>
              <a:gd name="connsiteX3" fmla="*/ 371475 w 1647825"/>
              <a:gd name="connsiteY3" fmla="*/ 77788 h 363538"/>
              <a:gd name="connsiteX4" fmla="*/ 419100 w 1647825"/>
              <a:gd name="connsiteY4" fmla="*/ 354013 h 363538"/>
              <a:gd name="connsiteX5" fmla="*/ 495300 w 1647825"/>
              <a:gd name="connsiteY5" fmla="*/ 20638 h 363538"/>
              <a:gd name="connsiteX6" fmla="*/ 571500 w 1647825"/>
              <a:gd name="connsiteY6" fmla="*/ 230188 h 363538"/>
              <a:gd name="connsiteX7" fmla="*/ 666750 w 1647825"/>
              <a:gd name="connsiteY7" fmla="*/ 134938 h 363538"/>
              <a:gd name="connsiteX8" fmla="*/ 838200 w 1647825"/>
              <a:gd name="connsiteY8" fmla="*/ 249238 h 363538"/>
              <a:gd name="connsiteX9" fmla="*/ 933450 w 1647825"/>
              <a:gd name="connsiteY9" fmla="*/ 134938 h 363538"/>
              <a:gd name="connsiteX10" fmla="*/ 1076325 w 1647825"/>
              <a:gd name="connsiteY10" fmla="*/ 230188 h 363538"/>
              <a:gd name="connsiteX11" fmla="*/ 1285875 w 1647825"/>
              <a:gd name="connsiteY11" fmla="*/ 77788 h 363538"/>
              <a:gd name="connsiteX12" fmla="*/ 1543050 w 1647825"/>
              <a:gd name="connsiteY12" fmla="*/ 306388 h 363538"/>
              <a:gd name="connsiteX13" fmla="*/ 1647825 w 1647825"/>
              <a:gd name="connsiteY13" fmla="*/ 206437 h 363538"/>
              <a:gd name="connsiteX0" fmla="*/ 0 w 1647825"/>
              <a:gd name="connsiteY0" fmla="*/ 192088 h 363538"/>
              <a:gd name="connsiteX1" fmla="*/ 104775 w 1647825"/>
              <a:gd name="connsiteY1" fmla="*/ 96838 h 363538"/>
              <a:gd name="connsiteX2" fmla="*/ 219075 w 1647825"/>
              <a:gd name="connsiteY2" fmla="*/ 296863 h 363538"/>
              <a:gd name="connsiteX3" fmla="*/ 371475 w 1647825"/>
              <a:gd name="connsiteY3" fmla="*/ 77788 h 363538"/>
              <a:gd name="connsiteX4" fmla="*/ 419100 w 1647825"/>
              <a:gd name="connsiteY4" fmla="*/ 354013 h 363538"/>
              <a:gd name="connsiteX5" fmla="*/ 495300 w 1647825"/>
              <a:gd name="connsiteY5" fmla="*/ 20638 h 363538"/>
              <a:gd name="connsiteX6" fmla="*/ 571500 w 1647825"/>
              <a:gd name="connsiteY6" fmla="*/ 230188 h 363538"/>
              <a:gd name="connsiteX7" fmla="*/ 666750 w 1647825"/>
              <a:gd name="connsiteY7" fmla="*/ 134938 h 363538"/>
              <a:gd name="connsiteX8" fmla="*/ 838200 w 1647825"/>
              <a:gd name="connsiteY8" fmla="*/ 249238 h 363538"/>
              <a:gd name="connsiteX9" fmla="*/ 933450 w 1647825"/>
              <a:gd name="connsiteY9" fmla="*/ 134938 h 363538"/>
              <a:gd name="connsiteX10" fmla="*/ 1076325 w 1647825"/>
              <a:gd name="connsiteY10" fmla="*/ 230188 h 363538"/>
              <a:gd name="connsiteX11" fmla="*/ 1285875 w 1647825"/>
              <a:gd name="connsiteY11" fmla="*/ 77788 h 363538"/>
              <a:gd name="connsiteX12" fmla="*/ 1543050 w 1647825"/>
              <a:gd name="connsiteY12" fmla="*/ 306388 h 363538"/>
              <a:gd name="connsiteX13" fmla="*/ 1647825 w 1647825"/>
              <a:gd name="connsiteY13" fmla="*/ 206437 h 3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7825" h="363538">
                <a:moveTo>
                  <a:pt x="0" y="192088"/>
                </a:moveTo>
                <a:cubicBezTo>
                  <a:pt x="34131" y="135732"/>
                  <a:pt x="68263" y="79376"/>
                  <a:pt x="104775" y="96838"/>
                </a:cubicBezTo>
                <a:cubicBezTo>
                  <a:pt x="141287" y="114300"/>
                  <a:pt x="174625" y="300038"/>
                  <a:pt x="219075" y="296863"/>
                </a:cubicBezTo>
                <a:cubicBezTo>
                  <a:pt x="263525" y="293688"/>
                  <a:pt x="338138" y="68263"/>
                  <a:pt x="371475" y="77788"/>
                </a:cubicBezTo>
                <a:cubicBezTo>
                  <a:pt x="404813" y="87313"/>
                  <a:pt x="398463" y="363538"/>
                  <a:pt x="419100" y="354013"/>
                </a:cubicBezTo>
                <a:cubicBezTo>
                  <a:pt x="439737" y="344488"/>
                  <a:pt x="469900" y="41276"/>
                  <a:pt x="495300" y="20638"/>
                </a:cubicBezTo>
                <a:cubicBezTo>
                  <a:pt x="520700" y="0"/>
                  <a:pt x="542925" y="211138"/>
                  <a:pt x="571500" y="230188"/>
                </a:cubicBezTo>
                <a:cubicBezTo>
                  <a:pt x="600075" y="249238"/>
                  <a:pt x="622300" y="131763"/>
                  <a:pt x="666750" y="134938"/>
                </a:cubicBezTo>
                <a:cubicBezTo>
                  <a:pt x="711200" y="138113"/>
                  <a:pt x="793750" y="249238"/>
                  <a:pt x="838200" y="249238"/>
                </a:cubicBezTo>
                <a:cubicBezTo>
                  <a:pt x="882650" y="249238"/>
                  <a:pt x="893763" y="138113"/>
                  <a:pt x="933450" y="134938"/>
                </a:cubicBezTo>
                <a:cubicBezTo>
                  <a:pt x="973137" y="131763"/>
                  <a:pt x="1017588" y="239713"/>
                  <a:pt x="1076325" y="230188"/>
                </a:cubicBezTo>
                <a:cubicBezTo>
                  <a:pt x="1135063" y="220663"/>
                  <a:pt x="1208088" y="65088"/>
                  <a:pt x="1285875" y="77788"/>
                </a:cubicBezTo>
                <a:cubicBezTo>
                  <a:pt x="1363663" y="90488"/>
                  <a:pt x="1482725" y="284947"/>
                  <a:pt x="1543050" y="306388"/>
                </a:cubicBezTo>
                <a:cubicBezTo>
                  <a:pt x="1603375" y="327829"/>
                  <a:pt x="1629569" y="254856"/>
                  <a:pt x="1647825" y="206437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48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w Cen MT" pitchFamily="34" charset="0"/>
              </a:rPr>
              <a:t>Ideal</a:t>
            </a:r>
          </a:p>
          <a:p>
            <a:r>
              <a:rPr lang="en-US" dirty="0" smtClean="0">
                <a:latin typeface="Tw Cen MT" pitchFamily="34" charset="0"/>
              </a:rPr>
              <a:t>Rate of incoming light is constant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7800" y="228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w Cen MT" pitchFamily="34" charset="0"/>
              </a:rPr>
              <a:t>Real life</a:t>
            </a:r>
          </a:p>
          <a:p>
            <a:r>
              <a:rPr lang="en-US" dirty="0" smtClean="0">
                <a:latin typeface="Tw Cen MT" pitchFamily="34" charset="0"/>
              </a:rPr>
              <a:t>Rate of incoming light is fluctuating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196209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latin typeface="Tw Cen MT" pitchFamily="34" charset="0"/>
              </a:rPr>
              <a:t>rate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00" y="295269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w Cen MT" pitchFamily="34" charset="0"/>
              </a:rPr>
              <a:t>Time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3581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w Cen MT" pitchFamily="34" charset="0"/>
              </a:rPr>
              <a:t>How much fluctuation?</a:t>
            </a:r>
            <a:endParaRPr lang="en-US" sz="480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248400" y="4303455"/>
            <a:ext cx="22862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</a:t>
            </a:r>
            <a:r>
              <a:rPr kumimoji="0" lang="en-US" sz="16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16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11709" y="4438471"/>
            <a:ext cx="39080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Dictated by </a:t>
            </a:r>
            <a:r>
              <a:rPr lang="en-US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Poisson </a:t>
            </a:r>
            <a:r>
              <a:rPr lang="en-US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400" u="sng" dirty="0" err="1" smtClean="0"/>
              <a:t>pwasõ</a:t>
            </a:r>
            <a:r>
              <a:rPr lang="en-US" sz="1400" u="sng" dirty="0" smtClean="0"/>
              <a:t>)</a:t>
            </a:r>
            <a:r>
              <a:rPr lang="en-US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Distribution</a:t>
            </a:r>
          </a:p>
          <a:p>
            <a:pPr algn="r"/>
            <a:endParaRPr lang="en-US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total photons in exposure,</a:t>
            </a:r>
          </a:p>
          <a:p>
            <a:pPr algn="r"/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standard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deviation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40" grpId="0" animBg="1"/>
      <p:bldP spid="42" grpId="0"/>
      <p:bldP spid="43" grpId="0"/>
      <p:bldP spid="44" grpId="0"/>
      <p:bldP spid="45" grpId="0" build="allAtOnce"/>
      <p:bldP spid="2053" grpId="0"/>
      <p:bldP spid="5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735" y="1600200"/>
            <a:ext cx="5962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Photons collected = n +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√n</a:t>
            </a:r>
          </a:p>
          <a:p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If n = 10,000 photons,</a:t>
            </a:r>
          </a:p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Photons collected = 10,000 </a:t>
            </a:r>
            <a:r>
              <a:rPr lang="en-US" u="sng" dirty="0" smtClean="0">
                <a:latin typeface="Calibri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√10,000 = 10,000 </a:t>
            </a:r>
            <a:r>
              <a:rPr lang="en-US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100 photons</a:t>
            </a:r>
            <a:endParaRPr lang="en-US" u="sng" dirty="0"/>
          </a:p>
        </p:txBody>
      </p:sp>
      <p:sp>
        <p:nvSpPr>
          <p:cNvPr id="33" name="Rounded Rectangle 32"/>
          <p:cNvSpPr/>
          <p:nvPr/>
        </p:nvSpPr>
        <p:spPr>
          <a:xfrm>
            <a:off x="685800" y="5715000"/>
            <a:ext cx="12192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533400" y="3200400"/>
            <a:ext cx="1371600" cy="2438400"/>
            <a:chOff x="533400" y="3200400"/>
            <a:chExt cx="1371600" cy="24384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3200400"/>
              <a:ext cx="1371600" cy="2438400"/>
              <a:chOff x="533400" y="1542870"/>
              <a:chExt cx="1371600" cy="2438400"/>
            </a:xfrm>
          </p:grpSpPr>
          <p:sp>
            <p:nvSpPr>
              <p:cNvPr id="9" name="Right Bracket 8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38200" y="2152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334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10,000 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895600" y="3200400"/>
            <a:ext cx="1371600" cy="2438400"/>
            <a:chOff x="2438400" y="3200400"/>
            <a:chExt cx="1371600" cy="2438400"/>
          </a:xfrm>
        </p:grpSpPr>
        <p:grpSp>
          <p:nvGrpSpPr>
            <p:cNvPr id="35" name="Group 34"/>
            <p:cNvGrpSpPr/>
            <p:nvPr/>
          </p:nvGrpSpPr>
          <p:grpSpPr>
            <a:xfrm>
              <a:off x="2438400" y="3200400"/>
              <a:ext cx="1371600" cy="2438400"/>
              <a:chOff x="533400" y="1542870"/>
              <a:chExt cx="1371600" cy="2438400"/>
            </a:xfrm>
          </p:grpSpPr>
          <p:sp>
            <p:nvSpPr>
              <p:cNvPr id="36" name="Right Bracket 35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4384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9,900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971800" y="5715000"/>
            <a:ext cx="1219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5029200" y="3200400"/>
            <a:ext cx="1371600" cy="2438400"/>
            <a:chOff x="4267200" y="3200400"/>
            <a:chExt cx="1371600" cy="2438400"/>
          </a:xfrm>
        </p:grpSpPr>
        <p:grpSp>
          <p:nvGrpSpPr>
            <p:cNvPr id="62" name="Group 61"/>
            <p:cNvGrpSpPr/>
            <p:nvPr/>
          </p:nvGrpSpPr>
          <p:grpSpPr>
            <a:xfrm>
              <a:off x="4267200" y="3200400"/>
              <a:ext cx="1371600" cy="2438400"/>
              <a:chOff x="533400" y="1542870"/>
              <a:chExt cx="1371600" cy="2438400"/>
            </a:xfrm>
          </p:grpSpPr>
          <p:sp>
            <p:nvSpPr>
              <p:cNvPr id="63" name="Right Bracket 62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838200" y="2152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096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14400" y="1923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2672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10,100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239000" y="3200400"/>
            <a:ext cx="1371600" cy="2438400"/>
            <a:chOff x="6019800" y="3200400"/>
            <a:chExt cx="1371600" cy="2438400"/>
          </a:xfrm>
        </p:grpSpPr>
        <p:grpSp>
          <p:nvGrpSpPr>
            <p:cNvPr id="88" name="Group 87"/>
            <p:cNvGrpSpPr/>
            <p:nvPr/>
          </p:nvGrpSpPr>
          <p:grpSpPr>
            <a:xfrm>
              <a:off x="6019800" y="3200400"/>
              <a:ext cx="1371600" cy="2438400"/>
              <a:chOff x="533400" y="1542870"/>
              <a:chExt cx="1371600" cy="2438400"/>
            </a:xfrm>
          </p:grpSpPr>
          <p:sp>
            <p:nvSpPr>
              <p:cNvPr id="89" name="Right Bracket 88"/>
              <p:cNvSpPr/>
              <p:nvPr/>
            </p:nvSpPr>
            <p:spPr>
              <a:xfrm rot="5400000">
                <a:off x="0" y="2076270"/>
                <a:ext cx="2438400" cy="1371600"/>
              </a:xfrm>
              <a:prstGeom prst="rightBracket">
                <a:avLst/>
              </a:prstGeom>
              <a:solidFill>
                <a:schemeClr val="tx1">
                  <a:alpha val="9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perspective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96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144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219200" y="2685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5240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066800" y="2381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19200" y="2076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9600" y="2304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524000" y="2228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295400" y="2457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85800" y="2533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85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66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14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295400" y="32954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4478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66800" y="29906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47800" y="35240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6002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62000" y="30668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09600" y="3219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620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95400" y="2838270"/>
                <a:ext cx="304800" cy="3048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019800" y="4038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9,950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lba" pitchFamily="2" charset="0"/>
                  <a:cs typeface="Raavi" pitchFamily="2" charset="0"/>
                </a:rPr>
                <a:t>photons</a:t>
              </a:r>
              <a:endPara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ba" pitchFamily="2" charset="0"/>
                <a:cs typeface="Raavi" pitchFamily="2" charset="0"/>
              </a:endParaRPr>
            </a:p>
          </p:txBody>
        </p:sp>
      </p:grpSp>
      <p:sp>
        <p:nvSpPr>
          <p:cNvPr id="114" name="Rounded Rectangle 113"/>
          <p:cNvSpPr/>
          <p:nvPr/>
        </p:nvSpPr>
        <p:spPr>
          <a:xfrm>
            <a:off x="5105400" y="5715000"/>
            <a:ext cx="12192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315200" y="5715000"/>
            <a:ext cx="1219200" cy="106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3695700" y="2247900"/>
            <a:ext cx="3962400" cy="32766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4686300" y="3162300"/>
            <a:ext cx="3886200" cy="13716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6200000" flipH="1">
            <a:off x="5715000" y="3505200"/>
            <a:ext cx="3810000" cy="609600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9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9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2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√</a:t>
            </a:r>
            <a:r>
              <a:rPr lang="en-US" sz="72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n, so what?</a:t>
            </a:r>
            <a:endParaRPr lang="en-US" sz="7200" dirty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812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</a:rPr>
              <a:t>Variable brightness = noise!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2771" name="Picture 3" descr="C:\N\EN\School\Decal\week1\noise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8350"/>
            <a:ext cx="6426200" cy="4819650"/>
          </a:xfrm>
          <a:prstGeom prst="rect">
            <a:avLst/>
          </a:prstGeom>
          <a:noFill/>
        </p:spPr>
      </p:pic>
      <p:sp>
        <p:nvSpPr>
          <p:cNvPr id="136" name="TextBox 135"/>
          <p:cNvSpPr txBox="1"/>
          <p:nvPr/>
        </p:nvSpPr>
        <p:spPr>
          <a:xfrm>
            <a:off x="76200" y="5934670"/>
            <a:ext cx="2362200" cy="92333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gency FB" pitchFamily="34" charset="0"/>
              </a:rPr>
              <a:t>Noise monster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One of the photographer’s worst enemies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25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25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2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2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 animBg="1"/>
      <p:bldP spid="61" grpId="0" animBg="1"/>
      <p:bldP spid="114" grpId="0" animBg="1"/>
      <p:bldP spid="115" grpId="0" animBg="1"/>
      <p:bldP spid="137" grpId="0" animBg="1"/>
      <p:bldP spid="5" grpId="0"/>
      <p:bldP spid="133" grpId="0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81000" y="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9931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1971533" y="2885934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Photon Fluctuation (√(n)/n)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00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2400" y="228600"/>
            <a:ext cx="1953714" cy="2685870"/>
            <a:chOff x="152400" y="228600"/>
            <a:chExt cx="1953714" cy="2685870"/>
          </a:xfrm>
        </p:grpSpPr>
        <p:sp>
          <p:nvSpPr>
            <p:cNvPr id="20" name="Right Bracket 19"/>
            <p:cNvSpPr/>
            <p:nvPr/>
          </p:nvSpPr>
          <p:spPr>
            <a:xfrm rot="5400000">
              <a:off x="14922" y="3660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91679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878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0598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8797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8076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9878" y="6017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8076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1319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2040" y="6606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ket 29"/>
            <p:cNvSpPr/>
            <p:nvPr/>
          </p:nvSpPr>
          <p:spPr>
            <a:xfrm rot="5400000">
              <a:off x="472122" y="3660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Right Bracket 30"/>
            <p:cNvSpPr/>
            <p:nvPr/>
          </p:nvSpPr>
          <p:spPr>
            <a:xfrm rot="5400000">
              <a:off x="929322" y="3660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106079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04278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64998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63197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02476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04278" y="6017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302476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25719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86440" y="6606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ket 40"/>
            <p:cNvSpPr/>
            <p:nvPr/>
          </p:nvSpPr>
          <p:spPr>
            <a:xfrm rot="5400000">
              <a:off x="1386522" y="3660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563279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61478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22198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720397" y="6803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759676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661478" y="6017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759676" y="7392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582919" y="6213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543640" y="6606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Bracket 50"/>
            <p:cNvSpPr/>
            <p:nvPr/>
          </p:nvSpPr>
          <p:spPr>
            <a:xfrm rot="5400000">
              <a:off x="91122" y="10518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48240" y="12089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6798" y="11697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05357" y="12089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3916" y="11304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66078" y="11304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5357" y="10518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8240" y="11107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83916" y="10911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4997" y="11500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67879" y="11697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67879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66078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26798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4997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4276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66078" y="12875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64276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03555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87519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48240" y="13464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7519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7159" y="10715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4997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Bracket 74"/>
            <p:cNvSpPr/>
            <p:nvPr/>
          </p:nvSpPr>
          <p:spPr>
            <a:xfrm rot="5400000">
              <a:off x="548322" y="10518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Right Bracket 75"/>
            <p:cNvSpPr/>
            <p:nvPr/>
          </p:nvSpPr>
          <p:spPr>
            <a:xfrm rot="5400000">
              <a:off x="1005522" y="10518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162640" y="12089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41198" y="11697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319757" y="12089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182279" y="11697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182279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280478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241198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339397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378676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280478" y="12875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378676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17955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201919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162640" y="13464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201919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339397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Bracket 92"/>
            <p:cNvSpPr/>
            <p:nvPr/>
          </p:nvSpPr>
          <p:spPr>
            <a:xfrm rot="5400000">
              <a:off x="1462722" y="10518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639479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737678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698398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796597" y="13661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835876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737678" y="12875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835876" y="14250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875155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659119" y="13071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619840" y="13464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659119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796597" y="12482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Bracket 105"/>
            <p:cNvSpPr/>
            <p:nvPr/>
          </p:nvSpPr>
          <p:spPr>
            <a:xfrm rot="5400000">
              <a:off x="167322" y="17376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24440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2998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81557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60116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2278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1557" y="17376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24440" y="17965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60116" y="17769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01197" y="18358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44079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44079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42278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2998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1197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40476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42278" y="19733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40476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79755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63719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24440" y="20322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63719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83359" y="17573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01197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Bracket 129"/>
            <p:cNvSpPr/>
            <p:nvPr/>
          </p:nvSpPr>
          <p:spPr>
            <a:xfrm rot="5400000">
              <a:off x="624522" y="17376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01279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99478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60198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958397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997676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997676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20919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81640" y="20322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Bracket 138"/>
            <p:cNvSpPr/>
            <p:nvPr/>
          </p:nvSpPr>
          <p:spPr>
            <a:xfrm rot="5400000">
              <a:off x="1081722" y="17376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238840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317398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395957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474516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56678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395957" y="17376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238840" y="17965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474516" y="17769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415597" y="18358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258479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258479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1356678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317398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15597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454876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356678" y="19733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454876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494155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278119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238840" y="20322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278119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297759" y="17573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415597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ight Bracket 162"/>
            <p:cNvSpPr/>
            <p:nvPr/>
          </p:nvSpPr>
          <p:spPr>
            <a:xfrm rot="5400000">
              <a:off x="1538922" y="17376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696040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774598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853157" y="18947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931716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813878" y="18162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853157" y="17376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696040" y="17965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931716" y="17769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872797" y="18358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1715679" y="18555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1715679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813878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774598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1872797" y="20519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912076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813878" y="19733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912076" y="21108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951355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735319" y="19929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696040" y="20322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735319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1754959" y="17573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2797" y="19340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Bracket 186"/>
            <p:cNvSpPr/>
            <p:nvPr/>
          </p:nvSpPr>
          <p:spPr>
            <a:xfrm rot="5400000">
              <a:off x="243522" y="24234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400640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79198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57757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36316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18478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57757" y="24234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00640" y="24823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6316" y="24627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77397" y="25216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20279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20279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18478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79198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77397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616676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18478" y="26591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16676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55955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39919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00640" y="27180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39919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59559" y="24431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77397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ight Bracket 210"/>
            <p:cNvSpPr/>
            <p:nvPr/>
          </p:nvSpPr>
          <p:spPr>
            <a:xfrm rot="5400000">
              <a:off x="700722" y="24234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877479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975678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936398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034597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073876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975678" y="26591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073876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113155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897119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57840" y="27180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897119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034597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ight Bracket 223"/>
            <p:cNvSpPr/>
            <p:nvPr/>
          </p:nvSpPr>
          <p:spPr>
            <a:xfrm rot="5400000">
              <a:off x="1157922" y="24234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15040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393598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472157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550716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432878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472157" y="24234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315040" y="24823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550716" y="24627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491797" y="25216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1334679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1334679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1432878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393598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491797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531076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32878" y="26591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531076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570355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354319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1315040" y="27180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1354319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1373959" y="24431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491797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Bracket 247"/>
            <p:cNvSpPr/>
            <p:nvPr/>
          </p:nvSpPr>
          <p:spPr>
            <a:xfrm rot="5400000">
              <a:off x="1615122" y="2423478"/>
              <a:ext cx="628470" cy="353514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1772240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850798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1929357" y="258059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2007916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890078" y="250203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929357" y="242347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1772240" y="248239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2007916" y="2462757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1948997" y="252167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791879" y="2541316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791879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890078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1850798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948997" y="273771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988276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890078" y="265915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988276" y="2796632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2027555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811519" y="2678794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72240" y="2718073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1811519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1831159" y="2443118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1948997" y="2619875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939562" y="2344919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841364" y="2359841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1981200" y="2359841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1762805" y="2344919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762805" y="2436041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900283" y="2286000"/>
              <a:ext cx="78559" cy="785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3886200" y="3429000"/>
            <a:ext cx="3777342" cy="2286000"/>
            <a:chOff x="4626429" y="4343400"/>
            <a:chExt cx="3777342" cy="2286000"/>
          </a:xfrm>
        </p:grpSpPr>
        <p:sp>
          <p:nvSpPr>
            <p:cNvPr id="279" name="Rounded Rectangle 278"/>
            <p:cNvSpPr/>
            <p:nvPr/>
          </p:nvSpPr>
          <p:spPr>
            <a:xfrm>
              <a:off x="6477000" y="4343400"/>
              <a:ext cx="783771" cy="685800"/>
            </a:xfrm>
            <a:prstGeom prst="round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x001</a:t>
              </a: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6858000" y="4648200"/>
              <a:ext cx="783771" cy="685800"/>
            </a:xfrm>
            <a:prstGeom prst="round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x010</a:t>
              </a: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5867400" y="4572000"/>
              <a:ext cx="783771" cy="685800"/>
            </a:xfrm>
            <a:prstGeom prst="round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x001</a:t>
              </a: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6248400" y="4876800"/>
              <a:ext cx="783771" cy="6858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x100</a:t>
              </a: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7239000" y="4953000"/>
              <a:ext cx="783771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7620000" y="5257800"/>
              <a:ext cx="783771" cy="685800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x111</a:t>
              </a: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6629400" y="5181600"/>
              <a:ext cx="783771" cy="685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7010400" y="5486400"/>
              <a:ext cx="783771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5236029" y="4800600"/>
              <a:ext cx="783771" cy="685800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x000</a:t>
              </a:r>
              <a:endParaRPr lang="en-US" dirty="0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5617029" y="5105400"/>
              <a:ext cx="783771" cy="685800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x000</a:t>
              </a:r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4626429" y="5029200"/>
              <a:ext cx="783771" cy="685800"/>
            </a:xfrm>
            <a:prstGeom prst="roundRect">
              <a:avLst/>
            </a:prstGeom>
            <a:solidFill>
              <a:schemeClr val="accent4">
                <a:lumMod val="85000"/>
                <a:lumOff val="1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x010</a:t>
              </a:r>
              <a:endParaRPr lang="en-US" dirty="0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5007429" y="5334000"/>
              <a:ext cx="783771" cy="685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x101</a:t>
              </a:r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5998029" y="5410200"/>
              <a:ext cx="783771" cy="6858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x010</a:t>
              </a:r>
              <a:endParaRPr lang="en-US" dirty="0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6379029" y="5715000"/>
              <a:ext cx="783771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x011</a:t>
              </a:r>
              <a:endParaRPr lang="en-US" dirty="0"/>
            </a:p>
          </p:txBody>
        </p:sp>
        <p:sp>
          <p:nvSpPr>
            <p:cNvPr id="293" name="Rounded Rectangle 292"/>
            <p:cNvSpPr/>
            <p:nvPr/>
          </p:nvSpPr>
          <p:spPr>
            <a:xfrm>
              <a:off x="5388429" y="5638800"/>
              <a:ext cx="783771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5769429" y="5943600"/>
              <a:ext cx="783771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chemeClr val="tx1"/>
              </a:solidFill>
            </a:ln>
            <a:effectLst/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x110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868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rebuchet MS" pitchFamily="34" charset="0"/>
              </a:rPr>
              <a:t>All cameras, film or digital, work the same: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B2B2B2"/>
                </a:solidFill>
                <a:latin typeface="Trebuchet MS" pitchFamily="34" charset="0"/>
              </a:rPr>
              <a:t>Photons are projected onto a photo-sensitive plane which records the light information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rebuchet MS" pitchFamily="34" charset="0"/>
              </a:rPr>
              <a:t>How it works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62800" y="2209800"/>
            <a:ext cx="1676400" cy="3048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86600" y="2133600"/>
            <a:ext cx="152400" cy="3200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9" descr="jbok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540000" cy="3276600"/>
          </a:xfrm>
          <a:prstGeom prst="rect">
            <a:avLst/>
          </a:prstGeom>
          <a:noFill/>
        </p:spPr>
      </p:pic>
      <p:pic>
        <p:nvPicPr>
          <p:cNvPr id="3082" name="Picture 10" descr="jbokor_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2540000" cy="3276600"/>
          </a:xfrm>
          <a:prstGeom prst="rect">
            <a:avLst/>
          </a:prstGeom>
          <a:noFill/>
        </p:spPr>
      </p:pic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3048000" y="5105400"/>
            <a:ext cx="5638800" cy="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686800" y="50292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686800" y="48768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686800" y="47244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686800" y="45720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8686800" y="44196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8686800" y="42672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686800" y="41148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8686800" y="39624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8686800" y="38100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8686800" y="36576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8686800" y="35052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8686800" y="33528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8686800" y="32004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8686800" y="30480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8686800" y="27432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8686800" y="25908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8686800" y="24384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686800" y="22860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3048000" y="4953000"/>
            <a:ext cx="5638800" cy="1524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3048000" y="4800600"/>
            <a:ext cx="5638800" cy="3048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3048000" y="4648200"/>
            <a:ext cx="5638800" cy="4572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3048000" y="4495800"/>
            <a:ext cx="5638800" cy="6096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3048000" y="4343400"/>
            <a:ext cx="5638800" cy="7620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3048000" y="4191000"/>
            <a:ext cx="5638800" cy="9144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3048000" y="4038600"/>
            <a:ext cx="5638800" cy="10668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3048000" y="3886200"/>
            <a:ext cx="5638800" cy="12192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3048000" y="3733800"/>
            <a:ext cx="5638800" cy="13716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V="1">
            <a:off x="3124200" y="3581400"/>
            <a:ext cx="5562600" cy="15240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V="1">
            <a:off x="3124200" y="3429000"/>
            <a:ext cx="5562600" cy="16764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3048000" y="3276600"/>
            <a:ext cx="5638800" cy="18288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V="1">
            <a:off x="3048000" y="3124200"/>
            <a:ext cx="5638800" cy="19812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V="1">
            <a:off x="3048000" y="2971800"/>
            <a:ext cx="5638800" cy="21336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3048000" y="2819400"/>
            <a:ext cx="5638800" cy="22860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V="1">
            <a:off x="3048000" y="2667000"/>
            <a:ext cx="5638800" cy="24384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V="1">
            <a:off x="3048000" y="2514600"/>
            <a:ext cx="5638800" cy="25908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V="1">
            <a:off x="3124200" y="2362200"/>
            <a:ext cx="5562600" cy="26670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3048000" y="457200"/>
            <a:ext cx="4038600" cy="46482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2971800" y="5029200"/>
            <a:ext cx="152400" cy="1524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>
            <a:off x="2438400" y="457200"/>
            <a:ext cx="4648200" cy="25146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2438400" y="2971800"/>
            <a:ext cx="6248400" cy="21336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2438400" y="2971800"/>
            <a:ext cx="6248400" cy="19812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2438400" y="2971800"/>
            <a:ext cx="6248400" cy="18288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2438400" y="2971800"/>
            <a:ext cx="6248400" cy="16764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2438400" y="2971800"/>
            <a:ext cx="6248400" cy="15240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>
            <a:off x="2438400" y="2971800"/>
            <a:ext cx="6248400" cy="13716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2438400" y="2971800"/>
            <a:ext cx="6248400" cy="12192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2438400" y="2971800"/>
            <a:ext cx="6248400" cy="10668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2438400" y="2971800"/>
            <a:ext cx="6248400" cy="9144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>
            <a:off x="2438400" y="2971800"/>
            <a:ext cx="6248400" cy="7620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2438400" y="2971800"/>
            <a:ext cx="6248400" cy="6096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2438400" y="2971800"/>
            <a:ext cx="6248400" cy="4572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2438400" y="2971800"/>
            <a:ext cx="6248400" cy="3048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2514600" y="2971800"/>
            <a:ext cx="6172200" cy="1524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2438400" y="2971800"/>
            <a:ext cx="6248400" cy="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2438400" y="2819400"/>
            <a:ext cx="6248400" cy="1524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 flipV="1">
            <a:off x="2438400" y="2667000"/>
            <a:ext cx="6248400" cy="3048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V="1">
            <a:off x="2438400" y="2514600"/>
            <a:ext cx="6248400" cy="4572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2438400" y="2362200"/>
            <a:ext cx="6248400" cy="6096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8686800" y="2286000"/>
            <a:ext cx="152400" cy="2895600"/>
          </a:xfrm>
          <a:prstGeom prst="rect">
            <a:avLst/>
          </a:prstGeom>
          <a:solidFill>
            <a:srgbClr val="DDAB8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2" name="Group 80"/>
          <p:cNvGrpSpPr>
            <a:grpSpLocks/>
          </p:cNvGrpSpPr>
          <p:nvPr/>
        </p:nvGrpSpPr>
        <p:grpSpPr bwMode="auto">
          <a:xfrm>
            <a:off x="3429000" y="2133600"/>
            <a:ext cx="2590800" cy="3276600"/>
            <a:chOff x="2160" y="1344"/>
            <a:chExt cx="1632" cy="2064"/>
          </a:xfrm>
        </p:grpSpPr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2160" y="1344"/>
              <a:ext cx="1632" cy="2064"/>
            </a:xfrm>
            <a:prstGeom prst="rect">
              <a:avLst/>
            </a:prstGeom>
            <a:solidFill>
              <a:srgbClr val="9892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2160" y="1344"/>
              <a:ext cx="1632" cy="2064"/>
            </a:xfrm>
            <a:prstGeom prst="rect">
              <a:avLst/>
            </a:prstGeom>
            <a:solidFill>
              <a:srgbClr val="DDAB8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24" name="Picture 52" descr="lightbul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1371600" cy="10842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12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3" grpId="0" animBg="1"/>
      <p:bldP spid="3114" grpId="0" animBg="1"/>
      <p:bldP spid="3115" grpId="0" animBg="1"/>
      <p:bldP spid="3116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5" grpId="0" animBg="1"/>
      <p:bldP spid="3126" grpId="0" animBg="1"/>
      <p:bldP spid="3126" grpId="1" animBg="1"/>
      <p:bldP spid="3126" grpId="2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/>
          <p:nvPr/>
        </p:nvSpPr>
        <p:spPr>
          <a:xfrm>
            <a:off x="4640014" y="5153264"/>
            <a:ext cx="2119745" cy="1311518"/>
          </a:xfrm>
          <a:custGeom>
            <a:avLst/>
            <a:gdLst>
              <a:gd name="connsiteX0" fmla="*/ 816159 w 982414"/>
              <a:gd name="connsiteY0" fmla="*/ 7557 h 2508933"/>
              <a:gd name="connsiteX1" fmla="*/ 974857 w 982414"/>
              <a:gd name="connsiteY1" fmla="*/ 0 h 2508933"/>
              <a:gd name="connsiteX2" fmla="*/ 982414 w 982414"/>
              <a:gd name="connsiteY2" fmla="*/ 2508933 h 2508933"/>
              <a:gd name="connsiteX3" fmla="*/ 0 w 982414"/>
              <a:gd name="connsiteY3" fmla="*/ 2486262 h 2508933"/>
              <a:gd name="connsiteX0" fmla="*/ 816159 w 982414"/>
              <a:gd name="connsiteY0" fmla="*/ 7557 h 2638662"/>
              <a:gd name="connsiteX1" fmla="*/ 974857 w 982414"/>
              <a:gd name="connsiteY1" fmla="*/ 0 h 2638662"/>
              <a:gd name="connsiteX2" fmla="*/ 982414 w 982414"/>
              <a:gd name="connsiteY2" fmla="*/ 2508933 h 2638662"/>
              <a:gd name="connsiteX3" fmla="*/ 0 w 982414"/>
              <a:gd name="connsiteY3" fmla="*/ 2638662 h 2638662"/>
              <a:gd name="connsiteX0" fmla="*/ 816159 w 982414"/>
              <a:gd name="connsiteY0" fmla="*/ 7557 h 2508933"/>
              <a:gd name="connsiteX1" fmla="*/ 974857 w 982414"/>
              <a:gd name="connsiteY1" fmla="*/ 0 h 2508933"/>
              <a:gd name="connsiteX2" fmla="*/ 982414 w 982414"/>
              <a:gd name="connsiteY2" fmla="*/ 2508933 h 2508933"/>
              <a:gd name="connsiteX3" fmla="*/ 0 w 982414"/>
              <a:gd name="connsiteY3" fmla="*/ 2486262 h 2508933"/>
              <a:gd name="connsiteX0" fmla="*/ 0 w 174441"/>
              <a:gd name="connsiteY0" fmla="*/ 7557 h 3019662"/>
              <a:gd name="connsiteX1" fmla="*/ 158698 w 174441"/>
              <a:gd name="connsiteY1" fmla="*/ 0 h 3019662"/>
              <a:gd name="connsiteX2" fmla="*/ 166255 w 174441"/>
              <a:gd name="connsiteY2" fmla="*/ 2508933 h 3019662"/>
              <a:gd name="connsiteX3" fmla="*/ 174441 w 174441"/>
              <a:gd name="connsiteY3" fmla="*/ 3019662 h 3019662"/>
              <a:gd name="connsiteX0" fmla="*/ 892359 w 1058614"/>
              <a:gd name="connsiteY0" fmla="*/ 7557 h 2562462"/>
              <a:gd name="connsiteX1" fmla="*/ 1051057 w 1058614"/>
              <a:gd name="connsiteY1" fmla="*/ 0 h 2562462"/>
              <a:gd name="connsiteX2" fmla="*/ 1058614 w 1058614"/>
              <a:gd name="connsiteY2" fmla="*/ 2508933 h 2562462"/>
              <a:gd name="connsiteX3" fmla="*/ 0 w 1058614"/>
              <a:gd name="connsiteY3" fmla="*/ 2562462 h 2562462"/>
              <a:gd name="connsiteX0" fmla="*/ 1882959 w 1882959"/>
              <a:gd name="connsiteY0" fmla="*/ 2598357 h 2598357"/>
              <a:gd name="connsiteX1" fmla="*/ 1051057 w 1882959"/>
              <a:gd name="connsiteY1" fmla="*/ 0 h 2598357"/>
              <a:gd name="connsiteX2" fmla="*/ 1058614 w 1882959"/>
              <a:gd name="connsiteY2" fmla="*/ 2508933 h 2598357"/>
              <a:gd name="connsiteX3" fmla="*/ 0 w 1882959"/>
              <a:gd name="connsiteY3" fmla="*/ 2562462 h 2598357"/>
              <a:gd name="connsiteX0" fmla="*/ 1882959 w 1882959"/>
              <a:gd name="connsiteY0" fmla="*/ 89424 h 234267"/>
              <a:gd name="connsiteX1" fmla="*/ 1203457 w 1882959"/>
              <a:gd name="connsiteY1" fmla="*/ 234267 h 234267"/>
              <a:gd name="connsiteX2" fmla="*/ 1058614 w 1882959"/>
              <a:gd name="connsiteY2" fmla="*/ 0 h 234267"/>
              <a:gd name="connsiteX3" fmla="*/ 0 w 1882959"/>
              <a:gd name="connsiteY3" fmla="*/ 53529 h 234267"/>
              <a:gd name="connsiteX0" fmla="*/ 1882959 w 1882959"/>
              <a:gd name="connsiteY0" fmla="*/ 89424 h 89424"/>
              <a:gd name="connsiteX1" fmla="*/ 1058614 w 1882959"/>
              <a:gd name="connsiteY1" fmla="*/ 0 h 89424"/>
              <a:gd name="connsiteX2" fmla="*/ 0 w 1882959"/>
              <a:gd name="connsiteY2" fmla="*/ 53529 h 89424"/>
              <a:gd name="connsiteX0" fmla="*/ 1891145 w 1891145"/>
              <a:gd name="connsiteY0" fmla="*/ 35895 h 175071"/>
              <a:gd name="connsiteX1" fmla="*/ 0 w 1891145"/>
              <a:gd name="connsiteY1" fmla="*/ 175071 h 175071"/>
              <a:gd name="connsiteX2" fmla="*/ 8186 w 1891145"/>
              <a:gd name="connsiteY2" fmla="*/ 0 h 175071"/>
              <a:gd name="connsiteX0" fmla="*/ 2111559 w 2111559"/>
              <a:gd name="connsiteY0" fmla="*/ 1102695 h 1241871"/>
              <a:gd name="connsiteX1" fmla="*/ 220414 w 2111559"/>
              <a:gd name="connsiteY1" fmla="*/ 1241871 h 1241871"/>
              <a:gd name="connsiteX2" fmla="*/ 0 w 2111559"/>
              <a:gd name="connsiteY2" fmla="*/ 0 h 1241871"/>
              <a:gd name="connsiteX0" fmla="*/ 2119745 w 2119745"/>
              <a:gd name="connsiteY0" fmla="*/ 1102695 h 1102695"/>
              <a:gd name="connsiteX1" fmla="*/ 0 w 2119745"/>
              <a:gd name="connsiteY1" fmla="*/ 1089471 h 1102695"/>
              <a:gd name="connsiteX2" fmla="*/ 8186 w 2119745"/>
              <a:gd name="connsiteY2" fmla="*/ 0 h 1102695"/>
              <a:gd name="connsiteX0" fmla="*/ 2119745 w 2119745"/>
              <a:gd name="connsiteY0" fmla="*/ 1102695 h 1336863"/>
              <a:gd name="connsiteX1" fmla="*/ 0 w 2119745"/>
              <a:gd name="connsiteY1" fmla="*/ 1336863 h 1336863"/>
              <a:gd name="connsiteX2" fmla="*/ 8186 w 2119745"/>
              <a:gd name="connsiteY2" fmla="*/ 0 h 1336863"/>
              <a:gd name="connsiteX0" fmla="*/ 2119745 w 2119745"/>
              <a:gd name="connsiteY0" fmla="*/ 1102695 h 1336863"/>
              <a:gd name="connsiteX1" fmla="*/ 0 w 2119745"/>
              <a:gd name="connsiteY1" fmla="*/ 1336863 h 1336863"/>
              <a:gd name="connsiteX2" fmla="*/ 8186 w 2119745"/>
              <a:gd name="connsiteY2" fmla="*/ 0 h 1336863"/>
              <a:gd name="connsiteX0" fmla="*/ 2119745 w 2119745"/>
              <a:gd name="connsiteY0" fmla="*/ 1102695 h 1419327"/>
              <a:gd name="connsiteX1" fmla="*/ 0 w 2119745"/>
              <a:gd name="connsiteY1" fmla="*/ 1419327 h 1419327"/>
              <a:gd name="connsiteX2" fmla="*/ 8186 w 2119745"/>
              <a:gd name="connsiteY2" fmla="*/ 0 h 141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745" h="1419327">
                <a:moveTo>
                  <a:pt x="2119745" y="1102695"/>
                </a:moveTo>
                <a:lnTo>
                  <a:pt x="0" y="1419327"/>
                </a:lnTo>
                <a:cubicBezTo>
                  <a:pt x="2729" y="1056170"/>
                  <a:pt x="5457" y="363157"/>
                  <a:pt x="8186" y="0"/>
                </a:cubicBezTo>
              </a:path>
            </a:pathLst>
          </a:custGeom>
          <a:noFill/>
          <a:ln w="50800" cap="sq">
            <a:solidFill>
              <a:srgbClr val="FFC000"/>
            </a:solidFill>
            <a:round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162800" y="2209800"/>
            <a:ext cx="1676400" cy="3048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7010400" y="35814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rebuchet MS" pitchFamily="34" charset="0"/>
              </a:rPr>
              <a:t>How it works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By confining light to only photons which pass through a certain point, we begin to resolve “detail”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086600" y="2133600"/>
            <a:ext cx="152400" cy="3200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jbok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540000" cy="3276600"/>
          </a:xfrm>
          <a:prstGeom prst="rect">
            <a:avLst/>
          </a:prstGeom>
          <a:noFill/>
        </p:spPr>
      </p:pic>
      <p:pic>
        <p:nvPicPr>
          <p:cNvPr id="5128" name="Picture 8" descr="jbokor_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2540000" cy="3276600"/>
          </a:xfrm>
          <a:prstGeom prst="rect">
            <a:avLst/>
          </a:prstGeom>
          <a:noFill/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8686800" y="3048000"/>
            <a:ext cx="152400" cy="152400"/>
          </a:xfrm>
          <a:prstGeom prst="rect">
            <a:avLst/>
          </a:prstGeom>
          <a:solidFill>
            <a:srgbClr val="9892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3048000" y="4994275"/>
            <a:ext cx="4114800" cy="111125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3048000" y="4883150"/>
            <a:ext cx="4114800" cy="22225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3048000" y="4772025"/>
            <a:ext cx="4114800" cy="333375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V="1">
            <a:off x="3048000" y="4660900"/>
            <a:ext cx="4114800" cy="4445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V="1">
            <a:off x="3048000" y="4549775"/>
            <a:ext cx="4114800" cy="555625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V="1">
            <a:off x="3048000" y="4438650"/>
            <a:ext cx="4114800" cy="66675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3048000" y="4327525"/>
            <a:ext cx="4114800" cy="777875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V="1">
            <a:off x="3048000" y="4216400"/>
            <a:ext cx="4114800" cy="8890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3048000" y="4105275"/>
            <a:ext cx="4114800" cy="1000125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3124200" y="3998913"/>
            <a:ext cx="4038600" cy="1106487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V="1">
            <a:off x="3124200" y="3887788"/>
            <a:ext cx="4038600" cy="1217612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V="1">
            <a:off x="3048000" y="3770313"/>
            <a:ext cx="4114800" cy="1335087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3048000" y="3124200"/>
            <a:ext cx="5638800" cy="198120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V="1">
            <a:off x="3048000" y="3548063"/>
            <a:ext cx="4114800" cy="1557337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3048000" y="3436938"/>
            <a:ext cx="4114800" cy="1668462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V="1">
            <a:off x="3048000" y="3325813"/>
            <a:ext cx="4114800" cy="1779587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3048000" y="3214688"/>
            <a:ext cx="4114800" cy="1890712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3124200" y="3092450"/>
            <a:ext cx="4038600" cy="1936750"/>
          </a:xfrm>
          <a:prstGeom prst="line">
            <a:avLst/>
          </a:prstGeom>
          <a:noFill/>
          <a:ln w="88900">
            <a:solidFill>
              <a:srgbClr val="9892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>
            <a:off x="3048000" y="457200"/>
            <a:ext cx="4038600" cy="46482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68" name="Picture 48" descr="lightbul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1371600" cy="1084263"/>
          </a:xfrm>
          <a:prstGeom prst="rect">
            <a:avLst/>
          </a:prstGeom>
          <a:noFill/>
        </p:spPr>
      </p:pic>
      <p:sp>
        <p:nvSpPr>
          <p:cNvPr id="5170" name="Line 50"/>
          <p:cNvSpPr>
            <a:spLocks noChangeShapeType="1"/>
          </p:cNvSpPr>
          <p:nvPr/>
        </p:nvSpPr>
        <p:spPr bwMode="auto">
          <a:xfrm flipH="1">
            <a:off x="2438400" y="457200"/>
            <a:ext cx="4648200" cy="25146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2438400" y="2971800"/>
            <a:ext cx="4724400" cy="16129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2438400" y="2971800"/>
            <a:ext cx="4724400" cy="14986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2438400" y="2971800"/>
            <a:ext cx="4724400" cy="1382713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2438400" y="2971800"/>
            <a:ext cx="4724400" cy="126682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2438400" y="2971800"/>
            <a:ext cx="4724400" cy="115252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2438400" y="2971800"/>
            <a:ext cx="4724400" cy="1036638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2438400" y="2971800"/>
            <a:ext cx="4724400" cy="922338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2438400" y="2971800"/>
            <a:ext cx="4724400" cy="80645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2438400" y="2971800"/>
            <a:ext cx="6248400" cy="9144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2438400" y="2971800"/>
            <a:ext cx="4724400" cy="576263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2438400" y="2971800"/>
            <a:ext cx="4724400" cy="46037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2438400" y="2971800"/>
            <a:ext cx="4724400" cy="34607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2438400" y="2971800"/>
            <a:ext cx="4724400" cy="230188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2514600" y="2971800"/>
            <a:ext cx="4648200" cy="11430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2438400" y="2971800"/>
            <a:ext cx="4724400" cy="0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V="1">
            <a:off x="2438400" y="2855913"/>
            <a:ext cx="4724400" cy="115887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 flipV="1">
            <a:off x="2438400" y="2741613"/>
            <a:ext cx="4724400" cy="230187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 flipV="1">
            <a:off x="2438400" y="2625725"/>
            <a:ext cx="4724400" cy="34607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 flipV="1">
            <a:off x="2438400" y="2511425"/>
            <a:ext cx="4724400" cy="460375"/>
          </a:xfrm>
          <a:prstGeom prst="line">
            <a:avLst/>
          </a:prstGeom>
          <a:noFill/>
          <a:ln w="88900">
            <a:solidFill>
              <a:srgbClr val="DDAB8F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8686800" y="3810000"/>
            <a:ext cx="152400" cy="152400"/>
          </a:xfrm>
          <a:prstGeom prst="rect">
            <a:avLst/>
          </a:prstGeom>
          <a:solidFill>
            <a:srgbClr val="DDAB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AutoShape 75"/>
          <p:cNvSpPr>
            <a:spLocks noChangeArrowheads="1"/>
          </p:cNvSpPr>
          <p:nvPr/>
        </p:nvSpPr>
        <p:spPr bwMode="auto">
          <a:xfrm>
            <a:off x="7010400" y="3505200"/>
            <a:ext cx="152400" cy="381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AutoShape 76"/>
          <p:cNvSpPr>
            <a:spLocks noChangeArrowheads="1"/>
          </p:cNvSpPr>
          <p:nvPr/>
        </p:nvSpPr>
        <p:spPr bwMode="auto">
          <a:xfrm>
            <a:off x="6858000" y="3505200"/>
            <a:ext cx="152400" cy="381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AutoShape 77"/>
          <p:cNvSpPr>
            <a:spLocks noChangeArrowheads="1"/>
          </p:cNvSpPr>
          <p:nvPr/>
        </p:nvSpPr>
        <p:spPr bwMode="auto">
          <a:xfrm>
            <a:off x="6705600" y="3505200"/>
            <a:ext cx="152400" cy="381000"/>
          </a:xfrm>
          <a:prstGeom prst="moon">
            <a:avLst>
              <a:gd name="adj" fmla="val 34375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8" name="AutoShape 78"/>
          <p:cNvSpPr>
            <a:spLocks noChangeArrowheads="1"/>
          </p:cNvSpPr>
          <p:nvPr/>
        </p:nvSpPr>
        <p:spPr bwMode="auto">
          <a:xfrm>
            <a:off x="6629400" y="3429000"/>
            <a:ext cx="152400" cy="533400"/>
          </a:xfrm>
          <a:prstGeom prst="moon">
            <a:avLst>
              <a:gd name="adj" fmla="val 18750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AutoShape 82"/>
          <p:cNvSpPr>
            <a:spLocks noChangeArrowheads="1"/>
          </p:cNvSpPr>
          <p:nvPr/>
        </p:nvSpPr>
        <p:spPr bwMode="auto">
          <a:xfrm>
            <a:off x="6477000" y="3429000"/>
            <a:ext cx="152400" cy="533400"/>
          </a:xfrm>
          <a:prstGeom prst="moon">
            <a:avLst>
              <a:gd name="adj" fmla="val 68750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6324600" y="3276600"/>
            <a:ext cx="152400" cy="838200"/>
          </a:xfrm>
          <a:prstGeom prst="moon">
            <a:avLst>
              <a:gd name="adj" fmla="val 68750"/>
            </a:avLst>
          </a:prstGeom>
          <a:gradFill rotWithShape="1">
            <a:gsLst>
              <a:gs pos="0">
                <a:srgbClr val="A0F8EB">
                  <a:alpha val="80000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4" name="AutoShape 84"/>
          <p:cNvSpPr>
            <a:spLocks noChangeArrowheads="1"/>
          </p:cNvSpPr>
          <p:nvPr/>
        </p:nvSpPr>
        <p:spPr bwMode="auto">
          <a:xfrm>
            <a:off x="5105400" y="2895600"/>
            <a:ext cx="457200" cy="1752600"/>
          </a:xfrm>
          <a:prstGeom prst="moon">
            <a:avLst>
              <a:gd name="adj" fmla="val 75000"/>
            </a:avLst>
          </a:prstGeom>
          <a:gradFill rotWithShape="1">
            <a:gsLst>
              <a:gs pos="0">
                <a:srgbClr val="A0F8EB">
                  <a:alpha val="89999"/>
                </a:srgbClr>
              </a:gs>
              <a:gs pos="100000">
                <a:srgbClr val="0099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5" name="Freeform 85"/>
          <p:cNvSpPr>
            <a:spLocks/>
          </p:cNvSpPr>
          <p:nvPr/>
        </p:nvSpPr>
        <p:spPr bwMode="auto">
          <a:xfrm>
            <a:off x="5380038" y="3886200"/>
            <a:ext cx="1782762" cy="765175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21" y="482"/>
              </a:cxn>
              <a:cxn ang="0">
                <a:pos x="691" y="144"/>
              </a:cxn>
              <a:cxn ang="0">
                <a:pos x="787" y="48"/>
              </a:cxn>
              <a:cxn ang="0">
                <a:pos x="883" y="48"/>
              </a:cxn>
              <a:cxn ang="0">
                <a:pos x="931" y="0"/>
              </a:cxn>
              <a:cxn ang="0">
                <a:pos x="1027" y="0"/>
              </a:cxn>
              <a:cxn ang="0">
                <a:pos x="1123" y="0"/>
              </a:cxn>
            </a:cxnLst>
            <a:rect l="0" t="0" r="r" b="b"/>
            <a:pathLst>
              <a:path w="1123" h="482">
                <a:moveTo>
                  <a:pt x="0" y="432"/>
                </a:moveTo>
                <a:lnTo>
                  <a:pt x="121" y="482"/>
                </a:lnTo>
                <a:lnTo>
                  <a:pt x="691" y="144"/>
                </a:lnTo>
                <a:lnTo>
                  <a:pt x="787" y="48"/>
                </a:lnTo>
                <a:lnTo>
                  <a:pt x="883" y="48"/>
                </a:lnTo>
                <a:lnTo>
                  <a:pt x="931" y="0"/>
                </a:lnTo>
                <a:lnTo>
                  <a:pt x="1027" y="0"/>
                </a:lnTo>
                <a:lnTo>
                  <a:pt x="1123" y="0"/>
                </a:ln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07" name="Freeform 87"/>
          <p:cNvSpPr>
            <a:spLocks/>
          </p:cNvSpPr>
          <p:nvPr/>
        </p:nvSpPr>
        <p:spPr bwMode="auto">
          <a:xfrm flipV="1">
            <a:off x="5380038" y="2898775"/>
            <a:ext cx="1782762" cy="606425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21" y="482"/>
              </a:cxn>
              <a:cxn ang="0">
                <a:pos x="691" y="144"/>
              </a:cxn>
              <a:cxn ang="0">
                <a:pos x="787" y="48"/>
              </a:cxn>
              <a:cxn ang="0">
                <a:pos x="883" y="48"/>
              </a:cxn>
              <a:cxn ang="0">
                <a:pos x="931" y="0"/>
              </a:cxn>
              <a:cxn ang="0">
                <a:pos x="1027" y="0"/>
              </a:cxn>
              <a:cxn ang="0">
                <a:pos x="1123" y="0"/>
              </a:cxn>
            </a:cxnLst>
            <a:rect l="0" t="0" r="r" b="b"/>
            <a:pathLst>
              <a:path w="1123" h="482">
                <a:moveTo>
                  <a:pt x="0" y="432"/>
                </a:moveTo>
                <a:lnTo>
                  <a:pt x="121" y="482"/>
                </a:lnTo>
                <a:lnTo>
                  <a:pt x="691" y="144"/>
                </a:lnTo>
                <a:lnTo>
                  <a:pt x="787" y="48"/>
                </a:lnTo>
                <a:lnTo>
                  <a:pt x="883" y="48"/>
                </a:lnTo>
                <a:lnTo>
                  <a:pt x="931" y="0"/>
                </a:lnTo>
                <a:lnTo>
                  <a:pt x="1027" y="0"/>
                </a:lnTo>
                <a:lnTo>
                  <a:pt x="1123" y="0"/>
                </a:ln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08" name="Picture 88" descr="jbokor_pix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2540000" cy="3276600"/>
          </a:xfrm>
          <a:prstGeom prst="rect">
            <a:avLst/>
          </a:prstGeom>
          <a:noFill/>
        </p:spPr>
      </p:pic>
      <p:pic>
        <p:nvPicPr>
          <p:cNvPr id="5209" name="Picture 89" descr="jbok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133600"/>
            <a:ext cx="2540000" cy="3276600"/>
          </a:xfrm>
          <a:prstGeom prst="rect">
            <a:avLst/>
          </a:prstGeom>
          <a:noFill/>
        </p:spPr>
      </p:pic>
      <p:sp>
        <p:nvSpPr>
          <p:cNvPr id="65" name="Freeform 64"/>
          <p:cNvSpPr/>
          <p:nvPr/>
        </p:nvSpPr>
        <p:spPr>
          <a:xfrm>
            <a:off x="7935505" y="3476232"/>
            <a:ext cx="1095139" cy="2513970"/>
          </a:xfrm>
          <a:custGeom>
            <a:avLst/>
            <a:gdLst>
              <a:gd name="connsiteX0" fmla="*/ 816159 w 982414"/>
              <a:gd name="connsiteY0" fmla="*/ 7557 h 2508933"/>
              <a:gd name="connsiteX1" fmla="*/ 974857 w 982414"/>
              <a:gd name="connsiteY1" fmla="*/ 0 h 2508933"/>
              <a:gd name="connsiteX2" fmla="*/ 982414 w 982414"/>
              <a:gd name="connsiteY2" fmla="*/ 2508933 h 2508933"/>
              <a:gd name="connsiteX3" fmla="*/ 0 w 982414"/>
              <a:gd name="connsiteY3" fmla="*/ 2486262 h 2508933"/>
              <a:gd name="connsiteX0" fmla="*/ 816159 w 982414"/>
              <a:gd name="connsiteY0" fmla="*/ 7557 h 2638662"/>
              <a:gd name="connsiteX1" fmla="*/ 974857 w 982414"/>
              <a:gd name="connsiteY1" fmla="*/ 0 h 2638662"/>
              <a:gd name="connsiteX2" fmla="*/ 982414 w 982414"/>
              <a:gd name="connsiteY2" fmla="*/ 2508933 h 2638662"/>
              <a:gd name="connsiteX3" fmla="*/ 0 w 982414"/>
              <a:gd name="connsiteY3" fmla="*/ 2638662 h 2638662"/>
              <a:gd name="connsiteX0" fmla="*/ 816159 w 982414"/>
              <a:gd name="connsiteY0" fmla="*/ 7557 h 2508933"/>
              <a:gd name="connsiteX1" fmla="*/ 974857 w 982414"/>
              <a:gd name="connsiteY1" fmla="*/ 0 h 2508933"/>
              <a:gd name="connsiteX2" fmla="*/ 982414 w 982414"/>
              <a:gd name="connsiteY2" fmla="*/ 2508933 h 2508933"/>
              <a:gd name="connsiteX3" fmla="*/ 0 w 982414"/>
              <a:gd name="connsiteY3" fmla="*/ 2486262 h 2508933"/>
              <a:gd name="connsiteX0" fmla="*/ 0 w 174441"/>
              <a:gd name="connsiteY0" fmla="*/ 7557 h 3019662"/>
              <a:gd name="connsiteX1" fmla="*/ 158698 w 174441"/>
              <a:gd name="connsiteY1" fmla="*/ 0 h 3019662"/>
              <a:gd name="connsiteX2" fmla="*/ 166255 w 174441"/>
              <a:gd name="connsiteY2" fmla="*/ 2508933 h 3019662"/>
              <a:gd name="connsiteX3" fmla="*/ 174441 w 174441"/>
              <a:gd name="connsiteY3" fmla="*/ 3019662 h 3019662"/>
              <a:gd name="connsiteX0" fmla="*/ 892359 w 1058614"/>
              <a:gd name="connsiteY0" fmla="*/ 7557 h 2562462"/>
              <a:gd name="connsiteX1" fmla="*/ 1051057 w 1058614"/>
              <a:gd name="connsiteY1" fmla="*/ 0 h 2562462"/>
              <a:gd name="connsiteX2" fmla="*/ 1058614 w 1058614"/>
              <a:gd name="connsiteY2" fmla="*/ 2508933 h 2562462"/>
              <a:gd name="connsiteX3" fmla="*/ 0 w 1058614"/>
              <a:gd name="connsiteY3" fmla="*/ 2562462 h 2562462"/>
              <a:gd name="connsiteX0" fmla="*/ 358959 w 525214"/>
              <a:gd name="connsiteY0" fmla="*/ 7557 h 2867262"/>
              <a:gd name="connsiteX1" fmla="*/ 517657 w 525214"/>
              <a:gd name="connsiteY1" fmla="*/ 0 h 2867262"/>
              <a:gd name="connsiteX2" fmla="*/ 525214 w 525214"/>
              <a:gd name="connsiteY2" fmla="*/ 2508933 h 2867262"/>
              <a:gd name="connsiteX3" fmla="*/ 0 w 525214"/>
              <a:gd name="connsiteY3" fmla="*/ 2867262 h 2867262"/>
              <a:gd name="connsiteX0" fmla="*/ 206559 w 372814"/>
              <a:gd name="connsiteY0" fmla="*/ 7557 h 2638662"/>
              <a:gd name="connsiteX1" fmla="*/ 365257 w 372814"/>
              <a:gd name="connsiteY1" fmla="*/ 0 h 2638662"/>
              <a:gd name="connsiteX2" fmla="*/ 372814 w 372814"/>
              <a:gd name="connsiteY2" fmla="*/ 2508933 h 2638662"/>
              <a:gd name="connsiteX3" fmla="*/ 0 w 372814"/>
              <a:gd name="connsiteY3" fmla="*/ 2638662 h 2638662"/>
              <a:gd name="connsiteX0" fmla="*/ 358959 w 525214"/>
              <a:gd name="connsiteY0" fmla="*/ 7557 h 3172062"/>
              <a:gd name="connsiteX1" fmla="*/ 517657 w 525214"/>
              <a:gd name="connsiteY1" fmla="*/ 0 h 3172062"/>
              <a:gd name="connsiteX2" fmla="*/ 525214 w 525214"/>
              <a:gd name="connsiteY2" fmla="*/ 2508933 h 3172062"/>
              <a:gd name="connsiteX3" fmla="*/ 0 w 525214"/>
              <a:gd name="connsiteY3" fmla="*/ 3172062 h 3172062"/>
              <a:gd name="connsiteX0" fmla="*/ 358959 w 525214"/>
              <a:gd name="connsiteY0" fmla="*/ 7557 h 3172062"/>
              <a:gd name="connsiteX1" fmla="*/ 517657 w 525214"/>
              <a:gd name="connsiteY1" fmla="*/ 0 h 3172062"/>
              <a:gd name="connsiteX2" fmla="*/ 525214 w 525214"/>
              <a:gd name="connsiteY2" fmla="*/ 2508933 h 3172062"/>
              <a:gd name="connsiteX3" fmla="*/ 275832 w 525214"/>
              <a:gd name="connsiteY3" fmla="*/ 2818770 h 3172062"/>
              <a:gd name="connsiteX4" fmla="*/ 0 w 525214"/>
              <a:gd name="connsiteY4" fmla="*/ 3172062 h 3172062"/>
              <a:gd name="connsiteX0" fmla="*/ 358959 w 525214"/>
              <a:gd name="connsiteY0" fmla="*/ 7557 h 3172062"/>
              <a:gd name="connsiteX1" fmla="*/ 517657 w 525214"/>
              <a:gd name="connsiteY1" fmla="*/ 0 h 3172062"/>
              <a:gd name="connsiteX2" fmla="*/ 525214 w 525214"/>
              <a:gd name="connsiteY2" fmla="*/ 2508933 h 3172062"/>
              <a:gd name="connsiteX3" fmla="*/ 275832 w 525214"/>
              <a:gd name="connsiteY3" fmla="*/ 2818770 h 3172062"/>
              <a:gd name="connsiteX4" fmla="*/ 496875 w 525214"/>
              <a:gd name="connsiteY4" fmla="*/ 2513970 h 3172062"/>
              <a:gd name="connsiteX5" fmla="*/ 0 w 525214"/>
              <a:gd name="connsiteY5" fmla="*/ 3172062 h 3172062"/>
              <a:gd name="connsiteX0" fmla="*/ 928884 w 1095139"/>
              <a:gd name="connsiteY0" fmla="*/ 7557 h 3172062"/>
              <a:gd name="connsiteX1" fmla="*/ 1087582 w 1095139"/>
              <a:gd name="connsiteY1" fmla="*/ 0 h 3172062"/>
              <a:gd name="connsiteX2" fmla="*/ 1095139 w 1095139"/>
              <a:gd name="connsiteY2" fmla="*/ 2508933 h 3172062"/>
              <a:gd name="connsiteX3" fmla="*/ 845757 w 1095139"/>
              <a:gd name="connsiteY3" fmla="*/ 2818770 h 3172062"/>
              <a:gd name="connsiteX4" fmla="*/ 0 w 1095139"/>
              <a:gd name="connsiteY4" fmla="*/ 2513970 h 3172062"/>
              <a:gd name="connsiteX5" fmla="*/ 569925 w 1095139"/>
              <a:gd name="connsiteY5" fmla="*/ 3172062 h 3172062"/>
              <a:gd name="connsiteX0" fmla="*/ 928884 w 1095139"/>
              <a:gd name="connsiteY0" fmla="*/ 7557 h 3172062"/>
              <a:gd name="connsiteX1" fmla="*/ 1087582 w 1095139"/>
              <a:gd name="connsiteY1" fmla="*/ 0 h 3172062"/>
              <a:gd name="connsiteX2" fmla="*/ 1095139 w 1095139"/>
              <a:gd name="connsiteY2" fmla="*/ 2508933 h 3172062"/>
              <a:gd name="connsiteX3" fmla="*/ 0 w 1095139"/>
              <a:gd name="connsiteY3" fmla="*/ 2513970 h 3172062"/>
              <a:gd name="connsiteX4" fmla="*/ 569925 w 1095139"/>
              <a:gd name="connsiteY4" fmla="*/ 3172062 h 3172062"/>
              <a:gd name="connsiteX0" fmla="*/ 928884 w 1095139"/>
              <a:gd name="connsiteY0" fmla="*/ 7557 h 3172062"/>
              <a:gd name="connsiteX1" fmla="*/ 1087582 w 1095139"/>
              <a:gd name="connsiteY1" fmla="*/ 0 h 3172062"/>
              <a:gd name="connsiteX2" fmla="*/ 1095139 w 1095139"/>
              <a:gd name="connsiteY2" fmla="*/ 2508933 h 3172062"/>
              <a:gd name="connsiteX3" fmla="*/ 0 w 1095139"/>
              <a:gd name="connsiteY3" fmla="*/ 2513970 h 3172062"/>
              <a:gd name="connsiteX4" fmla="*/ 569925 w 1095139"/>
              <a:gd name="connsiteY4" fmla="*/ 3172062 h 3172062"/>
              <a:gd name="connsiteX0" fmla="*/ 928884 w 1095139"/>
              <a:gd name="connsiteY0" fmla="*/ 7557 h 2513970"/>
              <a:gd name="connsiteX1" fmla="*/ 1087582 w 1095139"/>
              <a:gd name="connsiteY1" fmla="*/ 0 h 2513970"/>
              <a:gd name="connsiteX2" fmla="*/ 1095139 w 1095139"/>
              <a:gd name="connsiteY2" fmla="*/ 2508933 h 2513970"/>
              <a:gd name="connsiteX3" fmla="*/ 0 w 1095139"/>
              <a:gd name="connsiteY3" fmla="*/ 2513970 h 2513970"/>
              <a:gd name="connsiteX0" fmla="*/ 928884 w 1095139"/>
              <a:gd name="connsiteY0" fmla="*/ 7557 h 2513970"/>
              <a:gd name="connsiteX1" fmla="*/ 1087582 w 1095139"/>
              <a:gd name="connsiteY1" fmla="*/ 0 h 2513970"/>
              <a:gd name="connsiteX2" fmla="*/ 1095139 w 1095139"/>
              <a:gd name="connsiteY2" fmla="*/ 2356533 h 2513970"/>
              <a:gd name="connsiteX3" fmla="*/ 0 w 1095139"/>
              <a:gd name="connsiteY3" fmla="*/ 2513970 h 25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139" h="2513970">
                <a:moveTo>
                  <a:pt x="928884" y="7557"/>
                </a:moveTo>
                <a:lnTo>
                  <a:pt x="1087582" y="0"/>
                </a:lnTo>
                <a:lnTo>
                  <a:pt x="1095139" y="2356533"/>
                </a:lnTo>
                <a:lnTo>
                  <a:pt x="0" y="2513970"/>
                </a:lnTo>
              </a:path>
            </a:pathLst>
          </a:cu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6553200" y="5562600"/>
            <a:ext cx="1600200" cy="1066800"/>
            <a:chOff x="6553200" y="5562600"/>
            <a:chExt cx="1600200" cy="1066800"/>
          </a:xfrm>
        </p:grpSpPr>
        <p:sp>
          <p:nvSpPr>
            <p:cNvPr id="67" name="Rectangle 66"/>
            <p:cNvSpPr/>
            <p:nvPr/>
          </p:nvSpPr>
          <p:spPr>
            <a:xfrm>
              <a:off x="6553200" y="5562600"/>
              <a:ext cx="1600200" cy="10668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scene3d>
              <a:camera prst="isometricOffAxis1Right"/>
              <a:lightRig rig="threePt" dir="t"/>
            </a:scene3d>
            <a:sp3d prstMaterial="matte">
              <a:bevelT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34200" y="5791200"/>
              <a:ext cx="838200" cy="533400"/>
            </a:xfrm>
            <a:prstGeom prst="rect">
              <a:avLst/>
            </a:prstGeom>
            <a:solidFill>
              <a:schemeClr val="tx1"/>
            </a:solidFill>
            <a:scene3d>
              <a:camera prst="isometricOffAxis1Right"/>
              <a:lightRig rig="threePt" dir="t"/>
            </a:scene3d>
            <a:sp3d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rebuchet MS" pitchFamily="34" charset="0"/>
                </a:rPr>
                <a:t>Image processor</a:t>
              </a:r>
              <a:endParaRPr lang="en-US" sz="1200" dirty="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8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3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7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1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5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9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3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3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30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124" grpId="0"/>
      <p:bldP spid="5126" grpId="0" animBg="1"/>
      <p:bldP spid="5143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3" grpId="0" animBg="1"/>
      <p:bldP spid="5164" grpId="0" animBg="1"/>
      <p:bldP spid="5165" grpId="0" animBg="1"/>
      <p:bldP spid="5166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185" grpId="0" animBg="1"/>
      <p:bldP spid="5186" grpId="0" animBg="1"/>
      <p:bldP spid="5187" grpId="0" animBg="1"/>
      <p:bldP spid="5188" grpId="0" animBg="1"/>
      <p:bldP spid="5189" grpId="0" animBg="1"/>
      <p:bldP spid="5190" grpId="0" animBg="1"/>
      <p:bldP spid="5195" grpId="0" animBg="1"/>
      <p:bldP spid="5196" grpId="0" animBg="1"/>
      <p:bldP spid="5197" grpId="0" animBg="1"/>
      <p:bldP spid="5198" grpId="0" animBg="1"/>
      <p:bldP spid="5202" grpId="0" animBg="1"/>
      <p:bldP spid="5203" grpId="0" animBg="1"/>
      <p:bldP spid="5204" grpId="0" animBg="1"/>
      <p:bldP spid="5205" grpId="0" animBg="1"/>
      <p:bldP spid="520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History of Camera Development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8534400" cy="498157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Many pinhole-type cameras dating back to the 11</a:t>
            </a:r>
            <a:r>
              <a:rPr lang="en-US" sz="2000" baseline="30000" dirty="0">
                <a:solidFill>
                  <a:schemeClr val="bg1"/>
                </a:solidFill>
                <a:latin typeface="Garamond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century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Joseph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Niépce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recorded the first photograph in 1826, using a photo-sensitive silver/chalk mixture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Development of recording mediums more responsive to light: wet plates, dry plates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George Eastman introduces photographic film in 1885, and debuts the “Kodak” camera in 1888 – a cheap and easy to operate camera that began to popularize cameras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Oskar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Barnack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developed the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Leica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camera in 1925, which popularized 35mm film standard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Ihagee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introduced the first single-lens reflex camera, </a:t>
            </a:r>
            <a:r>
              <a:rPr lang="en-US" sz="2000" dirty="0" err="1">
                <a:solidFill>
                  <a:schemeClr val="bg1"/>
                </a:solidFill>
                <a:latin typeface="Garamond" pitchFamily="18" charset="0"/>
              </a:rPr>
              <a:t>Exakta</a:t>
            </a: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, in 1933, allowing photographers to view image “through the lens”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Garamond" pitchFamily="18" charset="0"/>
              </a:rPr>
              <a:t> Auto-focus developed in the Konica C35AF in 1977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uiExpand="1" build="p" animBg="1"/>
      <p:bldP spid="6152" grpId="1" uiExpand="1" build="allAtOnce" animBg="1" autoUpdateAnimBg="0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 Small Cap" pitchFamily="34" charset="0"/>
              </a:rPr>
              <a:t>History of Digital Camera Development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4918075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Began with charged couple device (CCD) cameras that recorded to analog media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Steve </a:t>
            </a:r>
            <a:r>
              <a:rPr lang="en-US" sz="1600" dirty="0" err="1">
                <a:solidFill>
                  <a:schemeClr val="bg1"/>
                </a:solidFill>
                <a:latin typeface="Trebuchet MS" pitchFamily="34" charset="0"/>
              </a:rPr>
              <a:t>Sasson</a:t>
            </a: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produced the first for Kodak in 1973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Solid state CCD that recorded output onto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cassette tape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Resolution: 10,000 pixels, or 0.01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megapixels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First practical use in 1984, for journalism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Canon RC-701 recorded images onto “video floppies”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During 1984 Olympics images could be transmitted via telephone lines, and image quality was acceptable for newsprint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JPEG image compression standard introduced in 1988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First true digital camera: Fuji DS-1P debuted in 1988, recording a computerized image file to onboard memory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First camera with live image feed to LCD: Casio QV-10 in 1995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First “professional” digital SLR camera natively designed: 2.74MP Nikon D1 in 1999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 First affordable “consumer” digital SLR: 6MP Canon Digital Rebel 300D in 2003 - $1000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029200" y="40386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4452" y="34290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48200" y="38100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33452" y="32004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272548" y="36576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7800" y="30480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348748" y="43434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0" y="37338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800600" y="41910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85852" y="35814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800600" y="4495800"/>
            <a:ext cx="4495800" cy="758824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85852" y="3886200"/>
            <a:ext cx="4358148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0" descr="C:\N\EN\School\Decal\week1\30d-cmo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81400"/>
            <a:ext cx="3073977" cy="202882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4" name="Oval 3"/>
          <p:cNvSpPr/>
          <p:nvPr/>
        </p:nvSpPr>
        <p:spPr>
          <a:xfrm>
            <a:off x="-45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-838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-213852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-137652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-6858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-6858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1143000"/>
            <a:ext cx="2362200" cy="15388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800" u="sng" dirty="0" smtClean="0">
                <a:solidFill>
                  <a:schemeClr val="bg1"/>
                </a:solidFill>
                <a:latin typeface="Tw Cen MT Condensed" pitchFamily="34" charset="0"/>
                <a:cs typeface="Andalus" pitchFamily="2" charset="-78"/>
              </a:rPr>
              <a:t>Input:</a:t>
            </a:r>
          </a:p>
          <a:p>
            <a:endParaRPr lang="en-US" sz="1000" u="sng" dirty="0" smtClean="0">
              <a:solidFill>
                <a:schemeClr val="bg1"/>
              </a:solidFill>
              <a:latin typeface="Tw Cen MT Condensed" pitchFamily="34" charset="0"/>
              <a:cs typeface="Andalus" pitchFamily="2" charset="-78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Tw Cen MT Condensed" pitchFamily="34" charset="0"/>
                <a:ea typeface="Verdana" pitchFamily="34" charset="0"/>
                <a:cs typeface="Verdana" pitchFamily="34" charset="0"/>
              </a:rPr>
              <a:t>Light  </a:t>
            </a:r>
            <a:r>
              <a:rPr lang="en-US" sz="2800" dirty="0" smtClean="0">
                <a:solidFill>
                  <a:srgbClr val="FFFF00"/>
                </a:solidFill>
                <a:latin typeface="Tw Cen MT Condensed" pitchFamily="34" charset="0"/>
                <a:ea typeface="Verdana" pitchFamily="34" charset="0"/>
                <a:cs typeface="Verdana" pitchFamily="34" charset="0"/>
              </a:rPr>
              <a:t>«photons»</a:t>
            </a:r>
            <a:endParaRPr lang="en-US" sz="2800" dirty="0">
              <a:solidFill>
                <a:srgbClr val="FFFF00"/>
              </a:solidFill>
              <a:latin typeface="Tw Cen MT Condense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1143000"/>
            <a:ext cx="2514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u="sng" dirty="0" smtClean="0">
                <a:solidFill>
                  <a:schemeClr val="bg1"/>
                </a:solidFill>
                <a:latin typeface="Tw Cen MT Condensed" pitchFamily="34" charset="0"/>
                <a:cs typeface="Andalus" pitchFamily="2" charset="-78"/>
              </a:rPr>
              <a:t>Output:</a:t>
            </a:r>
          </a:p>
          <a:p>
            <a:pPr algn="r"/>
            <a:endParaRPr lang="en-US" sz="1000" u="sng" dirty="0" smtClean="0">
              <a:solidFill>
                <a:schemeClr val="bg1"/>
              </a:solidFill>
              <a:latin typeface="Tw Cen MT Condensed" pitchFamily="34" charset="0"/>
              <a:cs typeface="Andalus" pitchFamily="2" charset="-78"/>
            </a:endParaRPr>
          </a:p>
          <a:p>
            <a:pPr algn="r"/>
            <a:r>
              <a:rPr lang="en-US" sz="3600" dirty="0" smtClean="0">
                <a:solidFill>
                  <a:srgbClr val="FFFF00"/>
                </a:solidFill>
                <a:latin typeface="Tw Cen MT Condensed" pitchFamily="34" charset="0"/>
                <a:ea typeface="Verdana" pitchFamily="34" charset="0"/>
                <a:cs typeface="Verdana" pitchFamily="34" charset="0"/>
              </a:rPr>
              <a:t>Electrical signals</a:t>
            </a:r>
            <a:endParaRPr lang="en-US" sz="2800" dirty="0">
              <a:solidFill>
                <a:srgbClr val="FFFF00"/>
              </a:solidFill>
              <a:latin typeface="Tw Cen MT Condense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 prst="angle"/>
            </a:sp3d>
          </a:bodyPr>
          <a:lstStyle/>
          <a:p>
            <a:pPr algn="ctr"/>
            <a:r>
              <a:rPr lang="en-US" sz="4800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52400" dist="38100" dir="5400000" sy="-20000" rotWithShape="0">
                    <a:schemeClr val="accent6">
                      <a:lumMod val="20000"/>
                      <a:lumOff val="80000"/>
                    </a:schemeClr>
                  </a:outerShdw>
                </a:effectLst>
                <a:latin typeface="Twentieth Century Poster1" pitchFamily="2" charset="0"/>
              </a:rPr>
              <a:t>The Imaging Sensor</a:t>
            </a:r>
            <a:endParaRPr lang="en-US" sz="4800" dirty="0">
              <a:ln w="6350">
                <a:noFill/>
              </a:ln>
              <a:solidFill>
                <a:srgbClr val="92D050"/>
              </a:solidFill>
              <a:effectLst>
                <a:outerShdw blurRad="152400" dist="38100" dir="5400000" sy="-20000" rotWithShape="0">
                  <a:schemeClr val="accent6">
                    <a:lumMod val="20000"/>
                    <a:lumOff val="80000"/>
                  </a:schemeClr>
                </a:outerShdw>
              </a:effectLst>
              <a:latin typeface="Twentieth Century Poster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00"/>
                            </p:stCondLst>
                            <p:childTnLst>
                              <p:par>
                                <p:cTn id="4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00"/>
                            </p:stCondLst>
                            <p:childTnLst>
                              <p:par>
                                <p:cTn id="5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" grpId="0" animBg="1"/>
      <p:bldP spid="4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533400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3" name="Oval 2"/>
          <p:cNvSpPr/>
          <p:nvPr/>
        </p:nvSpPr>
        <p:spPr>
          <a:xfrm>
            <a:off x="4069081" y="762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31081" y="914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18288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3281" y="944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1752600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9" name="Oval 8"/>
          <p:cNvSpPr/>
          <p:nvPr/>
        </p:nvSpPr>
        <p:spPr>
          <a:xfrm>
            <a:off x="5212081" y="1295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4081" y="2133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3048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26281" y="2164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0" y="3048000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14" name="Oval 13"/>
          <p:cNvSpPr/>
          <p:nvPr/>
        </p:nvSpPr>
        <p:spPr>
          <a:xfrm>
            <a:off x="4145281" y="25908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07281" y="3429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4343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59481" y="34594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05400" y="4419600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19" name="Oval 18"/>
          <p:cNvSpPr/>
          <p:nvPr/>
        </p:nvSpPr>
        <p:spPr>
          <a:xfrm>
            <a:off x="5440681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02681" y="4800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5715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54881" y="4831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0000" y="5486400"/>
            <a:ext cx="762000" cy="762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30" name="Oval 29"/>
          <p:cNvSpPr/>
          <p:nvPr/>
        </p:nvSpPr>
        <p:spPr>
          <a:xfrm>
            <a:off x="4145281" y="50292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07281" y="5867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14800" y="67818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59481" y="5897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-2286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21481" y="2621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-3810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ket 41"/>
          <p:cNvSpPr/>
          <p:nvPr/>
        </p:nvSpPr>
        <p:spPr>
          <a:xfrm>
            <a:off x="6553200" y="152400"/>
            <a:ext cx="2438400" cy="6553200"/>
          </a:xfrm>
          <a:prstGeom prst="rightBracke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9" name="Oval 48"/>
          <p:cNvSpPr/>
          <p:nvPr/>
        </p:nvSpPr>
        <p:spPr>
          <a:xfrm>
            <a:off x="-1143000" y="60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07081" y="640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-11430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07081" y="5593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-990600" y="586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59481" y="5897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-914400" y="624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35681" y="6278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-83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11881" y="3992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-9906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59481" y="30784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-11430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307081" y="3383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-1066800" y="137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383281" y="1402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-6096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73881" y="2011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25 C 0.05121 -0.00325 0.09305 0.05231 0.09305 0.1206 C 0.09305 0.18888 0.05121 0.24467 8.33333E-7 0.24467 C -0.05122 0.24467 -0.09288 0.18888 -0.09288 0.1206 C -0.09288 0.05231 -0.05122 -0.00325 8.33333E-7 -0.00325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3.88889E-6 0.06829 -0.04166 0.12408 -0.09288 0.12408 C -0.14409 0.12408 -0.18576 0.06829 -0.18576 -4.44444E-6 C -0.18576 -0.06828 -0.14409 -0.12361 -0.09288 -0.12361 C -0.04166 -0.12361 -3.88889E-6 -0.06828 -3.88889E-6 -4.44444E-6 Z " pathEditMode="relative" rAng="5400000" ptsTypes="fffff">
                                      <p:cBhvr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121 3.7037E-7 -0.09305 -0.05556 -0.09305 -0.12384 C -0.09305 -0.19213 -0.05121 -0.24792 -5.55556E-7 -0.24792 C 0.05122 -0.24792 0.09288 -0.19213 0.09288 -0.12384 C 0.09288 -0.05556 0.05122 3.7037E-7 -5.55556E-7 3.7037E-7 Z " pathEditMode="relative" rAng="10800000" ptsTypes="fffff">
                                      <p:cBhvr>
                                        <p:cTn id="10" dur="11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C 5.55112E-17 -0.06829 0.04167 -0.12408 0.09288 -0.12408 C 0.14427 -0.12408 0.18576 -0.06829 0.18576 1.48148E-6 C 0.18576 0.06829 0.14427 0.12361 0.09288 0.12361 C 0.04167 0.12361 5.55112E-17 0.06829 5.55112E-17 1.48148E-6 Z " pathEditMode="relative" rAng="16200000" ptsTypes="fffff">
                                      <p:cBhvr>
                                        <p:cTn id="12" dur="8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25 C 0.05121 -0.00325 0.09305 0.05231 0.09305 0.1206 C 0.09305 0.18888 0.05121 0.24467 8.33333E-7 0.24467 C -0.05122 0.24467 -0.09288 0.18888 -0.09288 0.1206 C -0.09288 0.05231 -0.05122 -0.00325 8.33333E-7 -0.00325 Z " pathEditMode="relative" rAng="0" ptsTypes="fffff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3.88889E-6 0.06829 -0.04166 0.12408 -0.09288 0.12408 C -0.14409 0.12408 -0.18576 0.06829 -0.18576 -4.44444E-6 C -0.18576 -0.06828 -0.14409 -0.12361 -0.09288 -0.12361 C -0.04166 -0.12361 -3.88889E-6 -0.06828 -3.88889E-6 -4.44444E-6 Z " pathEditMode="relative" rAng="5400000" ptsTypes="fffff">
                                      <p:cBhvr>
                                        <p:cTn id="78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121 3.7037E-7 -0.09305 -0.05556 -0.09305 -0.12384 C -0.09305 -0.19213 -0.05121 -0.24792 -5.55556E-7 -0.24792 C 0.05122 -0.24792 0.09288 -0.19213 0.09288 -0.12384 C 0.09288 -0.05556 0.05122 3.7037E-7 -5.55556E-7 3.7037E-7 Z " pathEditMode="relative" rAng="10800000" ptsTypes="fffff">
                                      <p:cBhvr>
                                        <p:cTn id="80" dur="11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C 5.55112E-17 -0.06829 0.04167 -0.12408 0.09288 -0.12408 C 0.14427 -0.12408 0.18576 -0.06829 0.18576 1.48148E-6 C 0.18576 0.06829 0.14427 0.12361 0.09288 0.12361 C 0.04167 0.12361 5.55112E-17 0.06829 5.55112E-17 1.48148E-6 Z " pathEditMode="relative" rAng="16200000" ptsTypes="fffff">
                                      <p:cBhvr>
                                        <p:cTn id="82" dur="8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25 C 0.05121 -0.00325 0.09305 0.05231 0.09305 0.1206 C 0.09305 0.18888 0.05121 0.24467 8.33333E-7 0.24467 C -0.05122 0.24467 -0.09288 0.18888 -0.09288 0.1206 C -0.09288 0.05231 -0.05122 -0.00325 8.33333E-7 -0.00325 Z " pathEditMode="relative" rAng="0" ptsTypes="fffff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3.88889E-6 0.06829 -0.04166 0.12408 -0.09288 0.12408 C -0.14409 0.12408 -0.18576 0.06829 -0.18576 -4.44444E-6 C -0.18576 -0.06828 -0.14409 -0.12361 -0.09288 -0.12361 C -0.04166 -0.12361 -3.88889E-6 -0.06828 -3.88889E-6 -4.44444E-6 Z " pathEditMode="relative" rAng="5400000" ptsTypes="fffff">
                                      <p:cBhvr>
                                        <p:cTn id="86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121 3.7037E-7 -0.09305 -0.05556 -0.09305 -0.12384 C -0.09305 -0.19213 -0.05121 -0.24792 -5.55556E-7 -0.24792 C 0.05122 -0.24792 0.09288 -0.19213 0.09288 -0.12384 C 0.09288 -0.05556 0.05122 3.7037E-7 -5.55556E-7 3.7037E-7 Z " pathEditMode="relative" rAng="10800000" ptsTypes="fffff">
                                      <p:cBhvr>
                                        <p:cTn id="88" dur="11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C 5.55112E-17 -0.06829 0.04167 -0.12408 0.09288 -0.12408 C 0.14427 -0.12408 0.18576 -0.06829 0.18576 1.48148E-6 C 0.18576 0.06829 0.14427 0.12361 0.09288 0.12361 C 0.04167 0.12361 5.55112E-17 0.06829 5.55112E-17 1.48148E-6 Z " pathEditMode="relative" rAng="16200000" ptsTypes="fffff">
                                      <p:cBhvr>
                                        <p:cTn id="90" dur="8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25 C 0.05121 -0.00325 0.09305 0.05231 0.09305 0.1206 C 0.09305 0.18888 0.05121 0.24467 8.33333E-7 0.24467 C -0.05122 0.24467 -0.09288 0.18888 -0.09288 0.1206 C -0.09288 0.05231 -0.05122 -0.00325 8.33333E-7 -0.00325 Z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3.88889E-6 0.06829 -0.04166 0.12408 -0.09288 0.12408 C -0.14409 0.12408 -0.18576 0.06829 -0.18576 -4.44444E-6 C -0.18576 -0.06828 -0.14409 -0.12361 -0.09288 -0.12361 C -0.04166 -0.12361 -3.88889E-6 -0.06828 -3.88889E-6 -4.44444E-6 Z " pathEditMode="relative" rAng="5400000" ptsTypes="fffff">
                                      <p:cBhvr>
                                        <p:cTn id="94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121 3.7037E-7 -0.09305 -0.05556 -0.09305 -0.12384 C -0.09305 -0.19213 -0.05121 -0.24792 -5.55556E-7 -0.24792 C 0.05122 -0.24792 0.09288 -0.19213 0.09288 -0.12384 C 0.09288 -0.05556 0.05122 3.7037E-7 -5.55556E-7 3.7037E-7 Z " pathEditMode="relative" rAng="10800000" ptsTypes="fffff">
                                      <p:cBhvr>
                                        <p:cTn id="96" dur="11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C 5.55112E-17 -0.06829 0.04167 -0.12408 0.09288 -0.12408 C 0.14427 -0.12408 0.18576 -0.06829 0.18576 1.48148E-6 C 0.18576 0.06829 0.14427 0.12361 0.09288 0.12361 C 0.04167 0.12361 5.55112E-17 0.06829 5.55112E-17 1.48148E-6 Z " pathEditMode="relative" rAng="16200000" ptsTypes="fffff">
                                      <p:cBhvr>
                                        <p:cTn id="98" dur="8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25 C 0.05121 -0.00325 0.09305 0.05231 0.09305 0.1206 C 0.09305 0.18888 0.05121 0.24467 8.33333E-7 0.24467 C -0.05122 0.24467 -0.09288 0.18888 -0.09288 0.1206 C -0.09288 0.05231 -0.05122 -0.00325 8.33333E-7 -0.00325 Z " pathEditMode="relative" rAng="0" ptsTypes="fffff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3.88889E-6 0.06829 -0.04166 0.12408 -0.09288 0.12408 C -0.14409 0.12408 -0.18576 0.06829 -0.18576 -4.44444E-6 C -0.18576 -0.06828 -0.14409 -0.12361 -0.09288 -0.12361 C -0.04166 -0.12361 -3.88889E-6 -0.06828 -3.88889E-6 -4.44444E-6 Z " pathEditMode="relative" rAng="5400000" ptsTypes="fffff">
                                      <p:cBhvr>
                                        <p:cTn id="102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121 3.7037E-7 -0.09305 -0.05556 -0.09305 -0.12384 C -0.09305 -0.19213 -0.05121 -0.24792 -5.55556E-7 -0.24792 C 0.05122 -0.24792 0.09288 -0.19213 0.09288 -0.12384 C 0.09288 -0.05556 0.05122 3.7037E-7 -5.55556E-7 3.7037E-7 Z " pathEditMode="relative" rAng="10800000" ptsTypes="fffff">
                                      <p:cBhvr>
                                        <p:cTn id="104" dur="11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C 5.55112E-17 -0.06829 0.04167 -0.12408 0.09288 -0.12408 C 0.14427 -0.12408 0.18576 -0.06829 0.18576 1.48148E-6 C 0.18576 0.06829 0.14427 0.12361 0.09288 0.12361 C 0.04167 0.12361 5.55112E-17 0.06829 5.55112E-17 1.48148E-6 Z " pathEditMode="relative" rAng="16200000" ptsTypes="fffff">
                                      <p:cBhvr>
                                        <p:cTn id="106" dur="8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764 L 0.5526 -0.00764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2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59427 0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1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2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"/>
                            </p:stCondLst>
                            <p:childTnLst>
                              <p:par>
                                <p:cTn id="23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"/>
                            </p:stCondLst>
                            <p:childTnLst>
                              <p:par>
                                <p:cTn id="23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0.00538 0.00023 0.01093 -0.0044 0.01875 -0.00278 C 0.02656 -0.00139 0.03767 0.01389 0.04687 0.01342 C 0.05607 0.01296 0.06423 -0.00556 0.07396 -0.00556 C 0.08368 -0.00556 0.09409 0.01412 0.10521 0.01389 C 0.11632 0.01366 0.13003 -0.00718 0.14062 -0.00695 C 0.15121 -0.00672 0.15833 0.01458 0.16875 0.01528 C 0.17916 0.01597 0.19236 -0.00278 0.20312 -0.00278 C 0.21389 -0.00278 0.22222 0.01551 0.23333 0.01528 C 0.24444 0.01504 0.25902 -0.00417 0.26979 -0.00417 C 0.28055 -0.00417 0.28854 0.01551 0.29791 0.01528 C 0.30729 0.01504 0.31649 -0.00579 0.32604 -0.00556 C 0.33559 -0.00533 0.34548 0.01597 0.35521 0.01643 C 0.36493 0.0169 0.37621 0.00069 0.38437 -0.00255 C 0.39253 -0.00556 0.3967 -0.00556 0.40416 -0.00255 C 0.41163 0.00046 0.41961 0.01551 0.42916 0.01528 C 0.43871 0.01504 0.45173 -0.00324 0.46146 -0.0044 C 0.47118 -0.00533 0.48298 0.00671 0.4875 0.00879 " pathEditMode="relative" rAng="0" ptsTypes="aaaaaaaaaaaaaaaaaa">
                                      <p:cBhvr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"/>
                            </p:stCondLst>
                            <p:childTnLst>
                              <p:par>
                                <p:cTn id="2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093 2.22222E-6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0.00347 C 0.00608 -0.00833 0.0125 -0.01366 0.02118 -0.0118 C 0.03003 -0.01018 0.04271 0.00695 0.05295 0.00648 C 0.06354 0.00579 0.07257 -0.01504 0.08333 -0.01504 C 0.09427 -0.01504 0.10608 0.00718 0.11858 0.00695 C 0.13108 0.00672 0.1467 -0.01666 0.15851 -0.01643 C 0.17049 -0.0162 0.17847 0.00764 0.19028 0.00857 C 0.20208 0.00926 0.21701 -0.0118 0.22917 -0.0118 C 0.24115 -0.0118 0.25069 0.0088 0.26319 0.00857 C 0.27569 0.00834 0.29219 -0.01342 0.30434 -0.01342 C 0.31649 -0.01342 0.32552 0.0088 0.33611 0.00857 C 0.34653 0.00834 0.35694 -0.01528 0.36771 -0.01504 C 0.37847 -0.01458 0.38976 0.00926 0.40069 0.00972 C 0.41163 0.01042 0.42431 -0.00787 0.43351 -0.01157 C 0.44271 -0.01504 0.4474 -0.01504 0.4559 -0.01157 C 0.46424 -0.0081 0.47326 0.0088 0.48403 0.00857 C 0.49479 0.00834 0.50955 -0.01227 0.52049 -0.01366 C 0.53142 -0.01458 0.54479 -0.00116 0.55 0.00116 " pathEditMode="relative" rAng="0" ptsTypes="aaaaaaaaaaaaaaaaaa">
                                      <p:cBhvr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50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76 1.11111E-6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9" grpId="0" animBg="1"/>
      <p:bldP spid="49" grpId="1" animBg="1"/>
      <p:bldP spid="49" grpId="2" animBg="1"/>
      <p:bldP spid="50" grpId="0" animBg="1"/>
      <p:bldP spid="50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9" grpId="0" animBg="1"/>
      <p:bldP spid="59" grpId="1" animBg="1"/>
      <p:bldP spid="59" grpId="2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4953000" y="1447800"/>
            <a:ext cx="1371600" cy="2438400"/>
            <a:chOff x="4953000" y="1542870"/>
            <a:chExt cx="1371600" cy="2438400"/>
          </a:xfrm>
        </p:grpSpPr>
        <p:sp>
          <p:nvSpPr>
            <p:cNvPr id="23" name="Right Bracket 22"/>
            <p:cNvSpPr/>
            <p:nvPr/>
          </p:nvSpPr>
          <p:spPr>
            <a:xfrm rot="5400000">
              <a:off x="4419600" y="207627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0292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388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388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81600" y="1923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29200" y="2304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530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530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4102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674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436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2228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715000" y="2457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638800" y="1847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292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05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6388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019800" y="1619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105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486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334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7150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8674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486400" y="2990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867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0198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867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1816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292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816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57800" y="2152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410200" y="2000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1542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7150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257800" y="1695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33400" y="1447800"/>
            <a:ext cx="1371600" cy="2438400"/>
            <a:chOff x="533400" y="1542870"/>
            <a:chExt cx="1371600" cy="2438400"/>
          </a:xfrm>
        </p:grpSpPr>
        <p:sp>
          <p:nvSpPr>
            <p:cNvPr id="61" name="Right Bracket 60"/>
            <p:cNvSpPr/>
            <p:nvPr/>
          </p:nvSpPr>
          <p:spPr>
            <a:xfrm rot="5400000">
              <a:off x="0" y="207627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096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144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2685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5240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66800" y="2381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219200" y="2076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9600" y="2304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24000" y="2228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295400" y="2457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85800" y="2533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858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0668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9144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2954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4478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066800" y="2990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478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2000" y="30668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096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620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38200" y="2152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295400" y="2838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ight Bracket 98"/>
          <p:cNvSpPr/>
          <p:nvPr/>
        </p:nvSpPr>
        <p:spPr>
          <a:xfrm rot="5400000">
            <a:off x="6629400" y="1981200"/>
            <a:ext cx="2438400" cy="1371600"/>
          </a:xfrm>
          <a:prstGeom prst="rightBracket">
            <a:avLst/>
          </a:prstGeom>
          <a:solidFill>
            <a:schemeClr val="tx1">
              <a:alpha val="9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effectLst>
                  <a:reflection blurRad="6350" stA="55000" endA="300" endPos="45500" dir="5400000" sy="-100000" algn="bl" rotWithShape="0"/>
                </a:effectLst>
                <a:latin typeface="Jenkins v2.0" pitchFamily="2" charset="0"/>
              </a:rPr>
              <a:t>Bucketloads</a:t>
            </a:r>
            <a:r>
              <a:rPr lang="en-US" sz="7200" dirty="0" smtClean="0">
                <a:effectLst>
                  <a:reflection blurRad="6350" stA="55000" endA="300" endPos="45500" dir="5400000" sy="-100000" algn="bl" rotWithShape="0"/>
                </a:effectLst>
                <a:latin typeface="Jenkins v2.0" pitchFamily="2" charset="0"/>
              </a:rPr>
              <a:t> of Electrons!</a:t>
            </a:r>
            <a:endParaRPr lang="en-US" sz="7200" dirty="0">
              <a:effectLst>
                <a:reflection blurRad="6350" stA="55000" endA="300" endPos="45500" dir="5400000" sy="-100000" algn="bl" rotWithShape="0"/>
              </a:effectLst>
              <a:latin typeface="Jenkins v2.0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0" y="379113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Many electrons</a:t>
            </a:r>
          </a:p>
          <a:p>
            <a:r>
              <a:rPr lang="en-US" dirty="0" smtClean="0">
                <a:latin typeface="Trebuchet MS" pitchFamily="34" charset="0"/>
              </a:rPr>
              <a:t>Voltage: High</a:t>
            </a:r>
          </a:p>
          <a:p>
            <a:r>
              <a:rPr lang="en-US" dirty="0" smtClean="0">
                <a:latin typeface="Trebuchet MS" pitchFamily="34" charset="0"/>
              </a:rPr>
              <a:t>Implication: Many photons detected, bright exposure</a:t>
            </a:r>
          </a:p>
          <a:p>
            <a:r>
              <a:rPr lang="en-US" dirty="0" smtClean="0">
                <a:latin typeface="Trebuchet MS" pitchFamily="34" charset="0"/>
              </a:rPr>
              <a:t>Result: bright image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85800" y="5715000"/>
            <a:ext cx="12192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2819400" y="5715000"/>
            <a:ext cx="1219200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5029200" y="5715000"/>
            <a:ext cx="1219200" cy="1066800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7239000" y="5715000"/>
            <a:ext cx="1219200" cy="1066800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03200" dir="2700000" algn="ctr">
              <a:srgbClr val="00B0F0">
                <a:alpha val="85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2743200" y="1447800"/>
            <a:ext cx="1371600" cy="2438400"/>
            <a:chOff x="2743200" y="1542870"/>
            <a:chExt cx="1371600" cy="2438400"/>
          </a:xfrm>
        </p:grpSpPr>
        <p:sp>
          <p:nvSpPr>
            <p:cNvPr id="2" name="Right Bracket 1"/>
            <p:cNvSpPr/>
            <p:nvPr/>
          </p:nvSpPr>
          <p:spPr>
            <a:xfrm rot="5400000">
              <a:off x="2209800" y="2076270"/>
              <a:ext cx="2438400" cy="1371600"/>
            </a:xfrm>
            <a:prstGeom prst="rightBracket">
              <a:avLst/>
            </a:prstGeom>
            <a:solidFill>
              <a:schemeClr val="tx1">
                <a:alpha val="90000"/>
              </a:schemeClr>
            </a:solidFill>
            <a:ln w="38100">
              <a:solidFill>
                <a:schemeClr val="tx1"/>
              </a:solidFill>
            </a:ln>
            <a:scene3d>
              <a:camera prst="perspective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194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24200" y="3371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29000" y="3524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338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32192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48000" y="2990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31430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10000" y="2914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05200" y="32954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95600" y="337167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505200" y="30480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276600" y="28956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819400" y="2895600"/>
              <a:ext cx="304800" cy="3048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2133600" y="379113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Few electrons</a:t>
            </a:r>
          </a:p>
          <a:p>
            <a:r>
              <a:rPr lang="en-US" dirty="0" smtClean="0">
                <a:latin typeface="Trebuchet MS" pitchFamily="34" charset="0"/>
              </a:rPr>
              <a:t>Voltage: Low</a:t>
            </a:r>
          </a:p>
          <a:p>
            <a:r>
              <a:rPr lang="en-US" dirty="0" smtClean="0">
                <a:latin typeface="Trebuchet MS" pitchFamily="34" charset="0"/>
              </a:rPr>
              <a:t>Implication: Few photons detected, dark exposure</a:t>
            </a:r>
          </a:p>
          <a:p>
            <a:r>
              <a:rPr lang="en-US" dirty="0" smtClean="0">
                <a:latin typeface="Trebuchet MS" pitchFamily="34" charset="0"/>
              </a:rPr>
              <a:t>Result: dark image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419600" y="379113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Max electrons</a:t>
            </a:r>
          </a:p>
          <a:p>
            <a:r>
              <a:rPr lang="en-US" dirty="0" smtClean="0">
                <a:latin typeface="Trebuchet MS" pitchFamily="34" charset="0"/>
              </a:rPr>
              <a:t>Voltage: Max</a:t>
            </a:r>
          </a:p>
          <a:p>
            <a:r>
              <a:rPr lang="en-US" dirty="0" smtClean="0">
                <a:latin typeface="Trebuchet MS" pitchFamily="34" charset="0"/>
              </a:rPr>
              <a:t>Implication: Max photons detected, brightest exposure</a:t>
            </a:r>
          </a:p>
          <a:p>
            <a:r>
              <a:rPr lang="en-US" dirty="0" smtClean="0">
                <a:latin typeface="Trebuchet MS" pitchFamily="34" charset="0"/>
              </a:rPr>
              <a:t>Result: White image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629400" y="379113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No electrons</a:t>
            </a:r>
          </a:p>
          <a:p>
            <a:r>
              <a:rPr lang="en-US" dirty="0" smtClean="0">
                <a:latin typeface="Trebuchet MS" pitchFamily="34" charset="0"/>
              </a:rPr>
              <a:t>Voltage: Zero</a:t>
            </a:r>
          </a:p>
          <a:p>
            <a:r>
              <a:rPr lang="en-US" dirty="0" smtClean="0">
                <a:latin typeface="Trebuchet MS" pitchFamily="34" charset="0"/>
              </a:rPr>
              <a:t>Implication: No photons detected, darkest exposure</a:t>
            </a:r>
          </a:p>
          <a:p>
            <a:r>
              <a:rPr lang="en-US" dirty="0" smtClean="0">
                <a:latin typeface="Trebuchet MS" pitchFamily="34" charset="0"/>
              </a:rPr>
              <a:t>Result: Black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2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2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decel="100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9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1" dur="2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3" dur="2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5" dur="2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900" decel="100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900" decel="100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900" decel="100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7" grpId="0"/>
      <p:bldP spid="138" grpId="0" build="p"/>
      <p:bldP spid="139" grpId="0" animBg="1"/>
      <p:bldP spid="140" grpId="0" animBg="1"/>
      <p:bldP spid="141" grpId="0" animBg="1"/>
      <p:bldP spid="142" grpId="0" animBg="1"/>
      <p:bldP spid="147" grpId="0" build="p"/>
      <p:bldP spid="148" grpId="0" build="p"/>
      <p:bldP spid="1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Rectangle 769"/>
          <p:cNvSpPr/>
          <p:nvPr/>
        </p:nvSpPr>
        <p:spPr>
          <a:xfrm>
            <a:off x="5348554" y="1295400"/>
            <a:ext cx="976046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5" name="Straight Arrow Connector 704"/>
          <p:cNvCxnSpPr/>
          <p:nvPr/>
        </p:nvCxnSpPr>
        <p:spPr>
          <a:xfrm rot="5400000">
            <a:off x="6819900" y="3238500"/>
            <a:ext cx="2590800" cy="685800"/>
          </a:xfrm>
          <a:prstGeom prst="straightConnector1">
            <a:avLst/>
          </a:prstGeom>
          <a:ln w="63500">
            <a:solidFill>
              <a:srgbClr val="FFFF99"/>
            </a:solidFill>
            <a:tailEnd type="stealth" w="lg" len="lg"/>
          </a:ln>
          <a:effectLst>
            <a:outerShdw blurRad="139700" dist="12700" dir="10800000" sx="104000" sy="104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0" name="Picture 3" descr="C:\N\EN\School\Decal\week1\hammer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990600"/>
            <a:ext cx="1084421" cy="1143000"/>
          </a:xfrm>
          <a:prstGeom prst="rect">
            <a:avLst/>
          </a:prstGeom>
          <a:noFill/>
        </p:spPr>
      </p:pic>
      <p:sp>
        <p:nvSpPr>
          <p:cNvPr id="731" name="Oval 730"/>
          <p:cNvSpPr/>
          <p:nvPr/>
        </p:nvSpPr>
        <p:spPr>
          <a:xfrm>
            <a:off x="1584962" y="411481"/>
            <a:ext cx="5334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732" name="Oval 731"/>
          <p:cNvSpPr/>
          <p:nvPr/>
        </p:nvSpPr>
        <p:spPr>
          <a:xfrm>
            <a:off x="1813562" y="13716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Oval 732"/>
          <p:cNvSpPr/>
          <p:nvPr/>
        </p:nvSpPr>
        <p:spPr>
          <a:xfrm>
            <a:off x="2270762" y="640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/>
        </p:nvSpPr>
        <p:spPr>
          <a:xfrm>
            <a:off x="1737362" y="1249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Oval 734"/>
          <p:cNvSpPr/>
          <p:nvPr/>
        </p:nvSpPr>
        <p:spPr>
          <a:xfrm>
            <a:off x="1356362" y="74676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/>
          <p:nvPr/>
        </p:nvSpPr>
        <p:spPr>
          <a:xfrm>
            <a:off x="1402081" y="199643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/>
          <p:nvPr/>
        </p:nvSpPr>
        <p:spPr>
          <a:xfrm>
            <a:off x="1463043" y="25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Oval 749"/>
          <p:cNvSpPr/>
          <p:nvPr/>
        </p:nvSpPr>
        <p:spPr>
          <a:xfrm>
            <a:off x="2240281" y="2468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/>
        </p:nvSpPr>
        <p:spPr>
          <a:xfrm>
            <a:off x="1310643" y="1021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Oval 752"/>
          <p:cNvSpPr/>
          <p:nvPr/>
        </p:nvSpPr>
        <p:spPr>
          <a:xfrm>
            <a:off x="1935481" y="1371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/>
        </p:nvSpPr>
        <p:spPr>
          <a:xfrm>
            <a:off x="2240281" y="1219200"/>
            <a:ext cx="5334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756" name="Oval 755"/>
          <p:cNvSpPr/>
          <p:nvPr/>
        </p:nvSpPr>
        <p:spPr>
          <a:xfrm>
            <a:off x="2468881" y="944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Oval 756"/>
          <p:cNvSpPr/>
          <p:nvPr/>
        </p:nvSpPr>
        <p:spPr>
          <a:xfrm>
            <a:off x="2926081" y="14478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/>
        </p:nvSpPr>
        <p:spPr>
          <a:xfrm>
            <a:off x="2392681" y="2057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Oval 758"/>
          <p:cNvSpPr/>
          <p:nvPr/>
        </p:nvSpPr>
        <p:spPr>
          <a:xfrm>
            <a:off x="2011681" y="15544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Oval 759"/>
          <p:cNvSpPr/>
          <p:nvPr/>
        </p:nvSpPr>
        <p:spPr>
          <a:xfrm>
            <a:off x="1554481" y="1950719"/>
            <a:ext cx="533400" cy="53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761" name="Oval 760"/>
          <p:cNvSpPr/>
          <p:nvPr/>
        </p:nvSpPr>
        <p:spPr>
          <a:xfrm>
            <a:off x="1783081" y="1676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Oval 761"/>
          <p:cNvSpPr/>
          <p:nvPr/>
        </p:nvSpPr>
        <p:spPr>
          <a:xfrm>
            <a:off x="2240281" y="217931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Oval 762"/>
          <p:cNvSpPr/>
          <p:nvPr/>
        </p:nvSpPr>
        <p:spPr>
          <a:xfrm>
            <a:off x="1706881" y="278891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/>
        </p:nvSpPr>
        <p:spPr>
          <a:xfrm>
            <a:off x="1325881" y="2286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Flowchart: Merge 764"/>
          <p:cNvSpPr/>
          <p:nvPr/>
        </p:nvSpPr>
        <p:spPr>
          <a:xfrm rot="5400000">
            <a:off x="-190500" y="1028700"/>
            <a:ext cx="2666999" cy="914400"/>
          </a:xfrm>
          <a:prstGeom prst="flowChartMerge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Oval 765"/>
          <p:cNvSpPr/>
          <p:nvPr/>
        </p:nvSpPr>
        <p:spPr>
          <a:xfrm>
            <a:off x="685800" y="1478281"/>
            <a:ext cx="45719" cy="45719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/>
        </p:nvSpPr>
        <p:spPr>
          <a:xfrm>
            <a:off x="716281" y="1478281"/>
            <a:ext cx="45719" cy="45719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Oval 767"/>
          <p:cNvSpPr/>
          <p:nvPr/>
        </p:nvSpPr>
        <p:spPr>
          <a:xfrm>
            <a:off x="762000" y="1478281"/>
            <a:ext cx="45719" cy="45719"/>
          </a:xfrm>
          <a:prstGeom prst="ellipse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Freeform 768"/>
          <p:cNvSpPr/>
          <p:nvPr/>
        </p:nvSpPr>
        <p:spPr>
          <a:xfrm rot="294538">
            <a:off x="5346525" y="1448533"/>
            <a:ext cx="1055553" cy="75920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noFill/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>
            <a:off x="5334000" y="1295400"/>
            <a:ext cx="990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>
            <a:off x="5348554" y="1295400"/>
            <a:ext cx="2286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N\EN\School\Decal\week1\photowe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"/>
            <a:ext cx="1981200" cy="2627475"/>
          </a:xfrm>
          <a:prstGeom prst="rect">
            <a:avLst/>
          </a:prstGeom>
          <a:noFill/>
        </p:spPr>
      </p:pic>
      <p:sp>
        <p:nvSpPr>
          <p:cNvPr id="773" name="TextBox 772"/>
          <p:cNvSpPr txBox="1"/>
          <p:nvPr/>
        </p:nvSpPr>
        <p:spPr>
          <a:xfrm rot="17100000">
            <a:off x="6585193" y="3138788"/>
            <a:ext cx="236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101010100100</a:t>
            </a:r>
            <a:endParaRPr lang="en-US" sz="2400" dirty="0"/>
          </a:p>
        </p:txBody>
      </p:sp>
      <p:grpSp>
        <p:nvGrpSpPr>
          <p:cNvPr id="781" name="Group 780"/>
          <p:cNvGrpSpPr/>
          <p:nvPr/>
        </p:nvGrpSpPr>
        <p:grpSpPr>
          <a:xfrm>
            <a:off x="2895600" y="5562600"/>
            <a:ext cx="1143000" cy="914400"/>
            <a:chOff x="2057400" y="4343400"/>
            <a:chExt cx="1143000" cy="914400"/>
          </a:xfrm>
        </p:grpSpPr>
        <p:sp>
          <p:nvSpPr>
            <p:cNvPr id="779" name="Rectangle 778"/>
            <p:cNvSpPr/>
            <p:nvPr/>
          </p:nvSpPr>
          <p:spPr>
            <a:xfrm>
              <a:off x="2057400" y="4343400"/>
              <a:ext cx="1143000" cy="9144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scene3d>
              <a:camera prst="isometricOffAxis1Right"/>
              <a:lightRig rig="threePt" dir="t"/>
            </a:scene3d>
            <a:sp3d prstMaterial="matte">
              <a:bevelT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2209800" y="4495800"/>
              <a:ext cx="838200" cy="533400"/>
            </a:xfrm>
            <a:prstGeom prst="rect">
              <a:avLst/>
            </a:prstGeom>
            <a:solidFill>
              <a:schemeClr val="tx1"/>
            </a:solidFill>
            <a:scene3d>
              <a:camera prst="isometricOffAxis1Right"/>
              <a:lightRig rig="threePt" dir="t"/>
            </a:scene3d>
            <a:sp3d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rebuchet MS" pitchFamily="34" charset="0"/>
                </a:rPr>
                <a:t>Image processor</a:t>
              </a:r>
              <a:endParaRPr lang="en-US" sz="1200" dirty="0">
                <a:latin typeface="Trebuchet MS" pitchFamily="34" charset="0"/>
              </a:endParaRPr>
            </a:p>
          </p:txBody>
        </p:sp>
      </p:grpSp>
      <p:pic>
        <p:nvPicPr>
          <p:cNvPr id="2053" name="Picture 5" descr="C:\N\EN\School\Decal\week1\final_image_b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105400"/>
            <a:ext cx="1524000" cy="152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803" name="Straight Arrow Connector 802"/>
          <p:cNvCxnSpPr/>
          <p:nvPr/>
        </p:nvCxnSpPr>
        <p:spPr>
          <a:xfrm rot="10800000">
            <a:off x="4267200" y="6019800"/>
            <a:ext cx="609600" cy="1588"/>
          </a:xfrm>
          <a:prstGeom prst="straightConnector1">
            <a:avLst/>
          </a:prstGeom>
          <a:ln w="63500">
            <a:solidFill>
              <a:srgbClr val="FFFF99"/>
            </a:solidFill>
            <a:tailEnd type="stealth" w="lg" len="lg"/>
          </a:ln>
          <a:effectLst>
            <a:outerShdw blurRad="139700" dist="12700" dir="10800000" sx="104000" sy="104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Straight Arrow Connector 805"/>
          <p:cNvCxnSpPr/>
          <p:nvPr/>
        </p:nvCxnSpPr>
        <p:spPr>
          <a:xfrm rot="10800000">
            <a:off x="2133600" y="6019800"/>
            <a:ext cx="609600" cy="1588"/>
          </a:xfrm>
          <a:prstGeom prst="straightConnector1">
            <a:avLst/>
          </a:prstGeom>
          <a:ln w="63500">
            <a:solidFill>
              <a:srgbClr val="FFFF99"/>
            </a:solidFill>
            <a:tailEnd type="stealth" w="lg" len="lg"/>
          </a:ln>
          <a:effectLst>
            <a:outerShdw blurRad="139700" dist="12700" dir="10800000" sx="104000" sy="104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7" name="TextBox 806"/>
          <p:cNvSpPr txBox="1"/>
          <p:nvPr/>
        </p:nvSpPr>
        <p:spPr>
          <a:xfrm>
            <a:off x="721549" y="32120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  <p:sp>
        <p:nvSpPr>
          <p:cNvPr id="808" name="TextBox 807"/>
          <p:cNvSpPr txBox="1"/>
          <p:nvPr/>
        </p:nvSpPr>
        <p:spPr>
          <a:xfrm>
            <a:off x="2209800" y="3059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Photoelectrons</a:t>
            </a:r>
            <a:endParaRPr lang="en-US" dirty="0"/>
          </a:p>
        </p:txBody>
      </p:sp>
      <p:sp>
        <p:nvSpPr>
          <p:cNvPr id="809" name="TextBox 808"/>
          <p:cNvSpPr txBox="1"/>
          <p:nvPr/>
        </p:nvSpPr>
        <p:spPr>
          <a:xfrm>
            <a:off x="5791200" y="2209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signal</a:t>
            </a:r>
            <a:endParaRPr lang="en-US" dirty="0"/>
          </a:p>
        </p:txBody>
      </p:sp>
      <p:sp>
        <p:nvSpPr>
          <p:cNvPr id="810" name="TextBox 809"/>
          <p:cNvSpPr txBox="1"/>
          <p:nvPr/>
        </p:nvSpPr>
        <p:spPr>
          <a:xfrm>
            <a:off x="38862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Accumulated charge</a:t>
            </a:r>
            <a:endParaRPr lang="en-US" dirty="0"/>
          </a:p>
        </p:txBody>
      </p:sp>
      <p:sp>
        <p:nvSpPr>
          <p:cNvPr id="811" name="TextBox 810"/>
          <p:cNvSpPr txBox="1"/>
          <p:nvPr/>
        </p:nvSpPr>
        <p:spPr>
          <a:xfrm rot="17118885">
            <a:off x="7402843" y="3319497"/>
            <a:ext cx="23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representation of electrical signal</a:t>
            </a:r>
            <a:endParaRPr lang="en-US" dirty="0"/>
          </a:p>
        </p:txBody>
      </p:sp>
      <p:sp>
        <p:nvSpPr>
          <p:cNvPr id="812" name="TextBox 811"/>
          <p:cNvSpPr txBox="1"/>
          <p:nvPr/>
        </p:nvSpPr>
        <p:spPr>
          <a:xfrm>
            <a:off x="457200" y="4648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file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924265" y="1295400"/>
            <a:ext cx="1143647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294538">
            <a:off x="6920833" y="1354350"/>
            <a:ext cx="1144304" cy="330963"/>
          </a:xfrm>
          <a:custGeom>
            <a:avLst/>
            <a:gdLst>
              <a:gd name="connsiteX0" fmla="*/ 0 w 3219450"/>
              <a:gd name="connsiteY0" fmla="*/ 442912 h 758824"/>
              <a:gd name="connsiteX1" fmla="*/ 133350 w 3219450"/>
              <a:gd name="connsiteY1" fmla="*/ 52387 h 758824"/>
              <a:gd name="connsiteX2" fmla="*/ 381000 w 3219450"/>
              <a:gd name="connsiteY2" fmla="*/ 757237 h 758824"/>
              <a:gd name="connsiteX3" fmla="*/ 638175 w 3219450"/>
              <a:gd name="connsiteY3" fmla="*/ 61912 h 758824"/>
              <a:gd name="connsiteX4" fmla="*/ 866775 w 3219450"/>
              <a:gd name="connsiteY4" fmla="*/ 709612 h 758824"/>
              <a:gd name="connsiteX5" fmla="*/ 1143000 w 3219450"/>
              <a:gd name="connsiteY5" fmla="*/ 61912 h 758824"/>
              <a:gd name="connsiteX6" fmla="*/ 1343025 w 3219450"/>
              <a:gd name="connsiteY6" fmla="*/ 681037 h 758824"/>
              <a:gd name="connsiteX7" fmla="*/ 1628775 w 3219450"/>
              <a:gd name="connsiteY7" fmla="*/ 61912 h 758824"/>
              <a:gd name="connsiteX8" fmla="*/ 1819275 w 3219450"/>
              <a:gd name="connsiteY8" fmla="*/ 671512 h 758824"/>
              <a:gd name="connsiteX9" fmla="*/ 2133600 w 3219450"/>
              <a:gd name="connsiteY9" fmla="*/ 61912 h 758824"/>
              <a:gd name="connsiteX10" fmla="*/ 2343150 w 3219450"/>
              <a:gd name="connsiteY10" fmla="*/ 661987 h 758824"/>
              <a:gd name="connsiteX11" fmla="*/ 2686050 w 3219450"/>
              <a:gd name="connsiteY11" fmla="*/ 52387 h 758824"/>
              <a:gd name="connsiteX12" fmla="*/ 2924175 w 3219450"/>
              <a:gd name="connsiteY12" fmla="*/ 671512 h 758824"/>
              <a:gd name="connsiteX13" fmla="*/ 3219450 w 3219450"/>
              <a:gd name="connsiteY13" fmla="*/ 328612 h 7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450" h="758824">
                <a:moveTo>
                  <a:pt x="0" y="442912"/>
                </a:moveTo>
                <a:cubicBezTo>
                  <a:pt x="34925" y="221456"/>
                  <a:pt x="69850" y="0"/>
                  <a:pt x="133350" y="52387"/>
                </a:cubicBezTo>
                <a:cubicBezTo>
                  <a:pt x="196850" y="104774"/>
                  <a:pt x="296863" y="755649"/>
                  <a:pt x="381000" y="757237"/>
                </a:cubicBezTo>
                <a:cubicBezTo>
                  <a:pt x="465138" y="758824"/>
                  <a:pt x="557213" y="69849"/>
                  <a:pt x="638175" y="61912"/>
                </a:cubicBezTo>
                <a:cubicBezTo>
                  <a:pt x="719137" y="53975"/>
                  <a:pt x="782638" y="709612"/>
                  <a:pt x="866775" y="709612"/>
                </a:cubicBezTo>
                <a:cubicBezTo>
                  <a:pt x="950912" y="709612"/>
                  <a:pt x="1063625" y="66674"/>
                  <a:pt x="1143000" y="61912"/>
                </a:cubicBezTo>
                <a:cubicBezTo>
                  <a:pt x="1222375" y="57150"/>
                  <a:pt x="1262063" y="681037"/>
                  <a:pt x="1343025" y="681037"/>
                </a:cubicBezTo>
                <a:cubicBezTo>
                  <a:pt x="1423987" y="681037"/>
                  <a:pt x="1549400" y="63499"/>
                  <a:pt x="1628775" y="61912"/>
                </a:cubicBezTo>
                <a:cubicBezTo>
                  <a:pt x="1708150" y="60325"/>
                  <a:pt x="1735138" y="671512"/>
                  <a:pt x="1819275" y="671512"/>
                </a:cubicBezTo>
                <a:cubicBezTo>
                  <a:pt x="1903412" y="671512"/>
                  <a:pt x="2046288" y="63499"/>
                  <a:pt x="2133600" y="61912"/>
                </a:cubicBezTo>
                <a:cubicBezTo>
                  <a:pt x="2220912" y="60325"/>
                  <a:pt x="2251075" y="663574"/>
                  <a:pt x="2343150" y="661987"/>
                </a:cubicBezTo>
                <a:cubicBezTo>
                  <a:pt x="2435225" y="660399"/>
                  <a:pt x="2589213" y="50800"/>
                  <a:pt x="2686050" y="52387"/>
                </a:cubicBezTo>
                <a:cubicBezTo>
                  <a:pt x="2782887" y="53974"/>
                  <a:pt x="2835275" y="625474"/>
                  <a:pt x="2924175" y="671512"/>
                </a:cubicBezTo>
                <a:cubicBezTo>
                  <a:pt x="3013075" y="717549"/>
                  <a:pt x="3170238" y="382587"/>
                  <a:pt x="3219450" y="328612"/>
                </a:cubicBezTo>
              </a:path>
            </a:pathLst>
          </a:custGeom>
          <a:noFill/>
          <a:ln w="25400">
            <a:solidFill>
              <a:srgbClr val="FFFF99"/>
            </a:solidFill>
            <a:prstDash val="solid"/>
          </a:ln>
          <a:scene3d>
            <a:camera prst="isometricOffAxis1Right">
              <a:rot lat="475982" lon="19741704" rev="21506482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934200" y="1295400"/>
            <a:ext cx="1143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324600" y="1066800"/>
            <a:ext cx="838200" cy="867833"/>
            <a:chOff x="6172197" y="2133600"/>
            <a:chExt cx="1371599" cy="990600"/>
          </a:xfrm>
          <a:scene3d>
            <a:camera prst="orthographicFront"/>
            <a:lightRig rig="threePt" dir="t"/>
          </a:scene3d>
        </p:grpSpPr>
        <p:cxnSp>
          <p:nvCxnSpPr>
            <p:cNvPr id="79" name="Straight Connector 78"/>
            <p:cNvCxnSpPr/>
            <p:nvPr/>
          </p:nvCxnSpPr>
          <p:spPr>
            <a:xfrm rot="5400000" flipH="1" flipV="1">
              <a:off x="6323012" y="2209800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628606" y="2209800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6933406" y="22090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7238206" y="22090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323012" y="30472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6628606" y="30472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6933406" y="3046412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7238206" y="3046412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172197" y="2286000"/>
              <a:ext cx="1371599" cy="685800"/>
            </a:xfrm>
            <a:prstGeom prst="rect">
              <a:avLst/>
            </a:prstGeom>
            <a:solidFill>
              <a:schemeClr val="tx1"/>
            </a:solidFill>
            <a:sp3d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rebuchet MS" pitchFamily="34" charset="0"/>
                </a:rPr>
                <a:t>Amplifier</a:t>
              </a:r>
            </a:p>
          </p:txBody>
        </p:sp>
      </p:grpSp>
      <p:grpSp>
        <p:nvGrpSpPr>
          <p:cNvPr id="728" name="Group 727"/>
          <p:cNvGrpSpPr/>
          <p:nvPr/>
        </p:nvGrpSpPr>
        <p:grpSpPr>
          <a:xfrm>
            <a:off x="7772400" y="1066800"/>
            <a:ext cx="1371600" cy="990600"/>
            <a:chOff x="6172200" y="2133600"/>
            <a:chExt cx="1371600" cy="990600"/>
          </a:xfrm>
          <a:scene3d>
            <a:camera prst="perspectiveHeroicExtremeLeftFacing"/>
            <a:lightRig rig="threePt" dir="t"/>
          </a:scene3d>
        </p:grpSpPr>
        <p:cxnSp>
          <p:nvCxnSpPr>
            <p:cNvPr id="716" name="Straight Connector 715"/>
            <p:cNvCxnSpPr/>
            <p:nvPr/>
          </p:nvCxnSpPr>
          <p:spPr>
            <a:xfrm rot="5400000" flipH="1" flipV="1">
              <a:off x="6323012" y="2209800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 rot="5400000" flipH="1" flipV="1">
              <a:off x="6628606" y="2209800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 rot="5400000" flipH="1" flipV="1">
              <a:off x="6933406" y="22090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rot="5400000" flipH="1" flipV="1">
              <a:off x="7238206" y="22090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rot="5400000" flipH="1" flipV="1">
              <a:off x="6323012" y="30472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rot="5400000" flipH="1" flipV="1">
              <a:off x="6628606" y="3047206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rot="5400000" flipH="1" flipV="1">
              <a:off x="6933406" y="3046412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rot="5400000" flipH="1" flipV="1">
              <a:off x="7238206" y="3046412"/>
              <a:ext cx="152400" cy="1588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9" name="Rectangle 708"/>
            <p:cNvSpPr/>
            <p:nvPr/>
          </p:nvSpPr>
          <p:spPr>
            <a:xfrm>
              <a:off x="6172200" y="2286000"/>
              <a:ext cx="1371600" cy="685800"/>
            </a:xfrm>
            <a:prstGeom prst="rect">
              <a:avLst/>
            </a:prstGeom>
            <a:solidFill>
              <a:schemeClr val="tx1"/>
            </a:solidFill>
            <a:sp3d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rebuchet MS" pitchFamily="34" charset="0"/>
                </a:rPr>
                <a:t>Analog-to-Digital Converter</a:t>
              </a:r>
              <a:endParaRPr lang="en-US" sz="1200" dirty="0">
                <a:latin typeface="Trebuchet MS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343233" y="152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Amplified electrical signal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7162800" y="838200"/>
            <a:ext cx="685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 rot="5400000">
            <a:off x="1102549" y="2754868"/>
            <a:ext cx="152400" cy="762000"/>
          </a:xfrm>
          <a:prstGeom prst="rightBrace">
            <a:avLst>
              <a:gd name="adj1" fmla="val 46875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Brace 94"/>
          <p:cNvSpPr/>
          <p:nvPr/>
        </p:nvSpPr>
        <p:spPr>
          <a:xfrm rot="5400000">
            <a:off x="2933700" y="2171700"/>
            <a:ext cx="228600" cy="1676400"/>
          </a:xfrm>
          <a:prstGeom prst="rightBrace">
            <a:avLst>
              <a:gd name="adj1" fmla="val 46875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Brace 95"/>
          <p:cNvSpPr/>
          <p:nvPr/>
        </p:nvSpPr>
        <p:spPr>
          <a:xfrm rot="5400000">
            <a:off x="4724400" y="2209800"/>
            <a:ext cx="152400" cy="1524000"/>
          </a:xfrm>
          <a:prstGeom prst="rightBrace">
            <a:avLst>
              <a:gd name="adj1" fmla="val 46875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 rot="5400000">
            <a:off x="6629400" y="1371600"/>
            <a:ext cx="152400" cy="1524000"/>
          </a:xfrm>
          <a:prstGeom prst="rightBrace">
            <a:avLst>
              <a:gd name="adj1" fmla="val 46875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807" idx="2"/>
            <a:endCxn id="812" idx="0"/>
          </p:cNvCxnSpPr>
          <p:nvPr/>
        </p:nvCxnSpPr>
        <p:spPr>
          <a:xfrm rot="5400000">
            <a:off x="609973" y="4021098"/>
            <a:ext cx="1066800" cy="18740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N\EN\School\Decal\week1\arrayofpixe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05325"/>
            <a:ext cx="4108450" cy="2352675"/>
          </a:xfrm>
          <a:prstGeom prst="rect">
            <a:avLst/>
          </a:prstGeom>
          <a:noFill/>
        </p:spPr>
      </p:pic>
      <p:sp>
        <p:nvSpPr>
          <p:cNvPr id="104" name="Rectangle 9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" name="Text Box 90"/>
          <p:cNvSpPr txBox="1">
            <a:spLocks noChangeArrowheads="1"/>
          </p:cNvSpPr>
          <p:nvPr/>
        </p:nvSpPr>
        <p:spPr bwMode="auto">
          <a:xfrm>
            <a:off x="685800" y="1066800"/>
            <a:ext cx="9906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Photons</a:t>
            </a:r>
            <a:endParaRPr lang="en-US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06" name="Text Box 90"/>
          <p:cNvSpPr txBox="1">
            <a:spLocks noChangeArrowheads="1"/>
          </p:cNvSpPr>
          <p:nvPr/>
        </p:nvSpPr>
        <p:spPr bwMode="auto">
          <a:xfrm>
            <a:off x="1752600" y="3581400"/>
            <a:ext cx="12192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Electrons</a:t>
            </a:r>
            <a:endParaRPr lang="en-US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07" name="Text Box 90"/>
          <p:cNvSpPr txBox="1">
            <a:spLocks noChangeArrowheads="1"/>
          </p:cNvSpPr>
          <p:nvPr/>
        </p:nvSpPr>
        <p:spPr bwMode="auto">
          <a:xfrm>
            <a:off x="6705600" y="457200"/>
            <a:ext cx="19812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Voltage Reading</a:t>
            </a:r>
            <a:endParaRPr lang="en-US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10" name="Text Box 90"/>
          <p:cNvSpPr txBox="1">
            <a:spLocks noChangeArrowheads="1"/>
          </p:cNvSpPr>
          <p:nvPr/>
        </p:nvSpPr>
        <p:spPr bwMode="auto">
          <a:xfrm>
            <a:off x="3886200" y="3581400"/>
            <a:ext cx="17526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Voltage Signal</a:t>
            </a:r>
            <a:endParaRPr lang="en-US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11" name="Text Box 90"/>
          <p:cNvSpPr txBox="1">
            <a:spLocks noChangeArrowheads="1"/>
          </p:cNvSpPr>
          <p:nvPr/>
        </p:nvSpPr>
        <p:spPr bwMode="auto">
          <a:xfrm>
            <a:off x="228600" y="5181600"/>
            <a:ext cx="1981200" cy="36933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Image Brightness</a:t>
            </a:r>
            <a:endParaRPr lang="en-US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14" name="Text Box 90"/>
          <p:cNvSpPr txBox="1">
            <a:spLocks noChangeArrowheads="1"/>
          </p:cNvSpPr>
          <p:nvPr/>
        </p:nvSpPr>
        <p:spPr bwMode="auto">
          <a:xfrm>
            <a:off x="152400" y="152400"/>
            <a:ext cx="167640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Shutter speed</a:t>
            </a:r>
            <a:endParaRPr 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15" name="Text Box 90"/>
          <p:cNvSpPr txBox="1">
            <a:spLocks noChangeArrowheads="1"/>
          </p:cNvSpPr>
          <p:nvPr/>
        </p:nvSpPr>
        <p:spPr bwMode="auto">
          <a:xfrm>
            <a:off x="1905000" y="152400"/>
            <a:ext cx="114300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Aperture</a:t>
            </a:r>
            <a:endParaRPr 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738554" y="514350"/>
            <a:ext cx="1987061" cy="552450"/>
          </a:xfrm>
          <a:custGeom>
            <a:avLst/>
            <a:gdLst>
              <a:gd name="connsiteX0" fmla="*/ 1987061 w 1987061"/>
              <a:gd name="connsiteY0" fmla="*/ 74735 h 417635"/>
              <a:gd name="connsiteX1" fmla="*/ 281354 w 1987061"/>
              <a:gd name="connsiteY1" fmla="*/ 57150 h 417635"/>
              <a:gd name="connsiteX2" fmla="*/ 298938 w 1987061"/>
              <a:gd name="connsiteY2" fmla="*/ 417635 h 4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061" h="417635">
                <a:moveTo>
                  <a:pt x="1987061" y="74735"/>
                </a:moveTo>
                <a:cubicBezTo>
                  <a:pt x="1274884" y="37367"/>
                  <a:pt x="562708" y="0"/>
                  <a:pt x="281354" y="57150"/>
                </a:cubicBezTo>
                <a:cubicBezTo>
                  <a:pt x="0" y="114300"/>
                  <a:pt x="215411" y="271097"/>
                  <a:pt x="298938" y="417635"/>
                </a:cubicBezTo>
              </a:path>
            </a:pathLst>
          </a:custGeom>
          <a:ln w="127000">
            <a:solidFill>
              <a:srgbClr val="FFFF99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219201" y="1447801"/>
            <a:ext cx="1137141" cy="2076450"/>
          </a:xfrm>
          <a:custGeom>
            <a:avLst/>
            <a:gdLst>
              <a:gd name="connsiteX0" fmla="*/ 1987061 w 1987061"/>
              <a:gd name="connsiteY0" fmla="*/ 74735 h 417635"/>
              <a:gd name="connsiteX1" fmla="*/ 281354 w 1987061"/>
              <a:gd name="connsiteY1" fmla="*/ 57150 h 417635"/>
              <a:gd name="connsiteX2" fmla="*/ 298938 w 1987061"/>
              <a:gd name="connsiteY2" fmla="*/ 417635 h 417635"/>
              <a:gd name="connsiteX0" fmla="*/ 1364761 w 1364761"/>
              <a:gd name="connsiteY0" fmla="*/ 37368 h 668292"/>
              <a:gd name="connsiteX1" fmla="*/ 192454 w 1364761"/>
              <a:gd name="connsiteY1" fmla="*/ 307807 h 668292"/>
              <a:gd name="connsiteX2" fmla="*/ 210038 w 1364761"/>
              <a:gd name="connsiteY2" fmla="*/ 668292 h 668292"/>
              <a:gd name="connsiteX0" fmla="*/ 1238250 w 1238250"/>
              <a:gd name="connsiteY0" fmla="*/ 37368 h 668292"/>
              <a:gd name="connsiteX1" fmla="*/ 751743 w 1238250"/>
              <a:gd name="connsiteY1" fmla="*/ 307807 h 668292"/>
              <a:gd name="connsiteX2" fmla="*/ 83527 w 1238250"/>
              <a:gd name="connsiteY2" fmla="*/ 668292 h 668292"/>
              <a:gd name="connsiteX0" fmla="*/ 1154723 w 1154723"/>
              <a:gd name="connsiteY0" fmla="*/ 0 h 630924"/>
              <a:gd name="connsiteX1" fmla="*/ 0 w 1154723"/>
              <a:gd name="connsiteY1" fmla="*/ 630924 h 630924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1013728"/>
              <a:gd name="connsiteY0" fmla="*/ 0 h 1349567"/>
              <a:gd name="connsiteX1" fmla="*/ 1013728 w 1013728"/>
              <a:gd name="connsiteY1" fmla="*/ 1349567 h 1349567"/>
              <a:gd name="connsiteX0" fmla="*/ 0 w 1264543"/>
              <a:gd name="connsiteY0" fmla="*/ 0 h 1349567"/>
              <a:gd name="connsiteX1" fmla="*/ 1264543 w 1264543"/>
              <a:gd name="connsiteY1" fmla="*/ 613353 h 1349567"/>
              <a:gd name="connsiteX2" fmla="*/ 1013728 w 1264543"/>
              <a:gd name="connsiteY2" fmla="*/ 1349567 h 1349567"/>
              <a:gd name="connsiteX0" fmla="*/ 0 w 1376016"/>
              <a:gd name="connsiteY0" fmla="*/ 0 h 1349567"/>
              <a:gd name="connsiteX1" fmla="*/ 1264543 w 1376016"/>
              <a:gd name="connsiteY1" fmla="*/ 613353 h 1349567"/>
              <a:gd name="connsiteX2" fmla="*/ 1013728 w 1376016"/>
              <a:gd name="connsiteY2" fmla="*/ 1349567 h 1349567"/>
              <a:gd name="connsiteX0" fmla="*/ 0 w 1446559"/>
              <a:gd name="connsiteY0" fmla="*/ 0 h 1349567"/>
              <a:gd name="connsiteX1" fmla="*/ 1264543 w 1446559"/>
              <a:gd name="connsiteY1" fmla="*/ 613353 h 1349567"/>
              <a:gd name="connsiteX2" fmla="*/ 1013728 w 1446559"/>
              <a:gd name="connsiteY2" fmla="*/ 1349567 h 1349567"/>
              <a:gd name="connsiteX0" fmla="*/ 0 w 1446559"/>
              <a:gd name="connsiteY0" fmla="*/ 0 h 1349567"/>
              <a:gd name="connsiteX1" fmla="*/ 1264543 w 1446559"/>
              <a:gd name="connsiteY1" fmla="*/ 613353 h 1349567"/>
              <a:gd name="connsiteX2" fmla="*/ 1013728 w 1446559"/>
              <a:gd name="connsiteY2" fmla="*/ 1349567 h 1349567"/>
              <a:gd name="connsiteX0" fmla="*/ 0 w 1106909"/>
              <a:gd name="connsiteY0" fmla="*/ 0 h 1349567"/>
              <a:gd name="connsiteX1" fmla="*/ 924893 w 1106909"/>
              <a:gd name="connsiteY1" fmla="*/ 613353 h 1349567"/>
              <a:gd name="connsiteX2" fmla="*/ 1013728 w 1106909"/>
              <a:gd name="connsiteY2" fmla="*/ 1349567 h 1349567"/>
              <a:gd name="connsiteX0" fmla="*/ 0 w 1013728"/>
              <a:gd name="connsiteY0" fmla="*/ 0 h 1349567"/>
              <a:gd name="connsiteX1" fmla="*/ 924893 w 1013728"/>
              <a:gd name="connsiteY1" fmla="*/ 613353 h 1349567"/>
              <a:gd name="connsiteX2" fmla="*/ 1013728 w 1013728"/>
              <a:gd name="connsiteY2" fmla="*/ 1349567 h 1349567"/>
              <a:gd name="connsiteX0" fmla="*/ 0 w 1013728"/>
              <a:gd name="connsiteY0" fmla="*/ 0 h 1349567"/>
              <a:gd name="connsiteX1" fmla="*/ 924893 w 1013728"/>
              <a:gd name="connsiteY1" fmla="*/ 613353 h 1349567"/>
              <a:gd name="connsiteX2" fmla="*/ 1013728 w 1013728"/>
              <a:gd name="connsiteY2" fmla="*/ 1349567 h 1349567"/>
              <a:gd name="connsiteX0" fmla="*/ 0 w 1013728"/>
              <a:gd name="connsiteY0" fmla="*/ 0 h 1349567"/>
              <a:gd name="connsiteX1" fmla="*/ 924893 w 1013728"/>
              <a:gd name="connsiteY1" fmla="*/ 613353 h 1349567"/>
              <a:gd name="connsiteX2" fmla="*/ 1013728 w 1013728"/>
              <a:gd name="connsiteY2" fmla="*/ 1349567 h 13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728" h="1349567">
                <a:moveTo>
                  <a:pt x="0" y="0"/>
                </a:moveTo>
                <a:cubicBezTo>
                  <a:pt x="421514" y="204451"/>
                  <a:pt x="743744" y="218737"/>
                  <a:pt x="924893" y="613353"/>
                </a:cubicBezTo>
                <a:cubicBezTo>
                  <a:pt x="980632" y="811773"/>
                  <a:pt x="675819" y="899711"/>
                  <a:pt x="1013728" y="1349567"/>
                </a:cubicBezTo>
              </a:path>
            </a:pathLst>
          </a:custGeom>
          <a:ln w="127000">
            <a:solidFill>
              <a:srgbClr val="FFFF99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048000" y="3752848"/>
            <a:ext cx="832340" cy="57151"/>
          </a:xfrm>
          <a:custGeom>
            <a:avLst/>
            <a:gdLst>
              <a:gd name="connsiteX0" fmla="*/ 1987061 w 1987061"/>
              <a:gd name="connsiteY0" fmla="*/ 74735 h 417635"/>
              <a:gd name="connsiteX1" fmla="*/ 281354 w 1987061"/>
              <a:gd name="connsiteY1" fmla="*/ 57150 h 417635"/>
              <a:gd name="connsiteX2" fmla="*/ 298938 w 1987061"/>
              <a:gd name="connsiteY2" fmla="*/ 417635 h 417635"/>
              <a:gd name="connsiteX0" fmla="*/ 1364761 w 1364761"/>
              <a:gd name="connsiteY0" fmla="*/ 37368 h 668292"/>
              <a:gd name="connsiteX1" fmla="*/ 192454 w 1364761"/>
              <a:gd name="connsiteY1" fmla="*/ 307807 h 668292"/>
              <a:gd name="connsiteX2" fmla="*/ 210038 w 1364761"/>
              <a:gd name="connsiteY2" fmla="*/ 668292 h 668292"/>
              <a:gd name="connsiteX0" fmla="*/ 1238250 w 1238250"/>
              <a:gd name="connsiteY0" fmla="*/ 37368 h 668292"/>
              <a:gd name="connsiteX1" fmla="*/ 751743 w 1238250"/>
              <a:gd name="connsiteY1" fmla="*/ 307807 h 668292"/>
              <a:gd name="connsiteX2" fmla="*/ 83527 w 1238250"/>
              <a:gd name="connsiteY2" fmla="*/ 668292 h 668292"/>
              <a:gd name="connsiteX0" fmla="*/ 1154723 w 1154723"/>
              <a:gd name="connsiteY0" fmla="*/ 0 h 630924"/>
              <a:gd name="connsiteX1" fmla="*/ 0 w 1154723"/>
              <a:gd name="connsiteY1" fmla="*/ 630924 h 630924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198566"/>
              <a:gd name="connsiteY0" fmla="*/ 0 h 755262"/>
              <a:gd name="connsiteX1" fmla="*/ 198566 w 198566"/>
              <a:gd name="connsiteY1" fmla="*/ 755262 h 755262"/>
              <a:gd name="connsiteX0" fmla="*/ 0 w 62706"/>
              <a:gd name="connsiteY0" fmla="*/ 0 h 557160"/>
              <a:gd name="connsiteX1" fmla="*/ 62706 w 62706"/>
              <a:gd name="connsiteY1" fmla="*/ 557160 h 557160"/>
              <a:gd name="connsiteX0" fmla="*/ 0 w 334426"/>
              <a:gd name="connsiteY0" fmla="*/ 0 h 557160"/>
              <a:gd name="connsiteX1" fmla="*/ 334426 w 334426"/>
              <a:gd name="connsiteY1" fmla="*/ 557160 h 557160"/>
              <a:gd name="connsiteX0" fmla="*/ 0 w 742006"/>
              <a:gd name="connsiteY0" fmla="*/ 37145 h 37145"/>
              <a:gd name="connsiteX1" fmla="*/ 742006 w 742006"/>
              <a:gd name="connsiteY1" fmla="*/ 0 h 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006" h="37145">
                <a:moveTo>
                  <a:pt x="0" y="37145"/>
                </a:moveTo>
                <a:lnTo>
                  <a:pt x="742006" y="0"/>
                </a:lnTo>
              </a:path>
            </a:pathLst>
          </a:custGeom>
          <a:ln w="127000">
            <a:solidFill>
              <a:srgbClr val="FFFF99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 Box 90"/>
          <p:cNvSpPr txBox="1">
            <a:spLocks noChangeArrowheads="1"/>
          </p:cNvSpPr>
          <p:nvPr/>
        </p:nvSpPr>
        <p:spPr bwMode="auto">
          <a:xfrm>
            <a:off x="1143000" y="2209800"/>
            <a:ext cx="220980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Quantum efficiency</a:t>
            </a:r>
            <a:endParaRPr 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720860" y="857249"/>
            <a:ext cx="1670540" cy="2974243"/>
          </a:xfrm>
          <a:custGeom>
            <a:avLst/>
            <a:gdLst>
              <a:gd name="connsiteX0" fmla="*/ 1987061 w 1987061"/>
              <a:gd name="connsiteY0" fmla="*/ 74735 h 417635"/>
              <a:gd name="connsiteX1" fmla="*/ 281354 w 1987061"/>
              <a:gd name="connsiteY1" fmla="*/ 57150 h 417635"/>
              <a:gd name="connsiteX2" fmla="*/ 298938 w 1987061"/>
              <a:gd name="connsiteY2" fmla="*/ 417635 h 417635"/>
              <a:gd name="connsiteX0" fmla="*/ 1364761 w 1364761"/>
              <a:gd name="connsiteY0" fmla="*/ 37368 h 668292"/>
              <a:gd name="connsiteX1" fmla="*/ 192454 w 1364761"/>
              <a:gd name="connsiteY1" fmla="*/ 307807 h 668292"/>
              <a:gd name="connsiteX2" fmla="*/ 210038 w 1364761"/>
              <a:gd name="connsiteY2" fmla="*/ 668292 h 668292"/>
              <a:gd name="connsiteX0" fmla="*/ 1238250 w 1238250"/>
              <a:gd name="connsiteY0" fmla="*/ 37368 h 668292"/>
              <a:gd name="connsiteX1" fmla="*/ 751743 w 1238250"/>
              <a:gd name="connsiteY1" fmla="*/ 307807 h 668292"/>
              <a:gd name="connsiteX2" fmla="*/ 83527 w 1238250"/>
              <a:gd name="connsiteY2" fmla="*/ 668292 h 668292"/>
              <a:gd name="connsiteX0" fmla="*/ 1154723 w 1154723"/>
              <a:gd name="connsiteY0" fmla="*/ 0 h 630924"/>
              <a:gd name="connsiteX1" fmla="*/ 0 w 1154723"/>
              <a:gd name="connsiteY1" fmla="*/ 630924 h 630924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198566"/>
              <a:gd name="connsiteY0" fmla="*/ 0 h 755262"/>
              <a:gd name="connsiteX1" fmla="*/ 198566 w 198566"/>
              <a:gd name="connsiteY1" fmla="*/ 755262 h 755262"/>
              <a:gd name="connsiteX0" fmla="*/ 0 w 62706"/>
              <a:gd name="connsiteY0" fmla="*/ 0 h 557160"/>
              <a:gd name="connsiteX1" fmla="*/ 62706 w 62706"/>
              <a:gd name="connsiteY1" fmla="*/ 557160 h 557160"/>
              <a:gd name="connsiteX0" fmla="*/ 0 w 334426"/>
              <a:gd name="connsiteY0" fmla="*/ 0 h 557160"/>
              <a:gd name="connsiteX1" fmla="*/ 334426 w 334426"/>
              <a:gd name="connsiteY1" fmla="*/ 557160 h 557160"/>
              <a:gd name="connsiteX0" fmla="*/ 0 w 742006"/>
              <a:gd name="connsiteY0" fmla="*/ 37145 h 37145"/>
              <a:gd name="connsiteX1" fmla="*/ 742006 w 742006"/>
              <a:gd name="connsiteY1" fmla="*/ 0 h 37145"/>
              <a:gd name="connsiteX0" fmla="*/ 0 w 1625096"/>
              <a:gd name="connsiteY0" fmla="*/ 2067703 h 2067703"/>
              <a:gd name="connsiteX1" fmla="*/ 1625096 w 1625096"/>
              <a:gd name="connsiteY1" fmla="*/ 0 h 2067703"/>
              <a:gd name="connsiteX0" fmla="*/ 0 w 1489236"/>
              <a:gd name="connsiteY0" fmla="*/ 1919126 h 1919126"/>
              <a:gd name="connsiteX1" fmla="*/ 1489236 w 1489236"/>
              <a:gd name="connsiteY1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61667"/>
              <a:gd name="connsiteX1" fmla="*/ 708041 w 1489236"/>
              <a:gd name="connsiteY1" fmla="*/ 349538 h 1961667"/>
              <a:gd name="connsiteX2" fmla="*/ 1489236 w 1489236"/>
              <a:gd name="connsiteY2" fmla="*/ 0 h 1961667"/>
              <a:gd name="connsiteX0" fmla="*/ 0 w 1489236"/>
              <a:gd name="connsiteY0" fmla="*/ 1919126 h 1933094"/>
              <a:gd name="connsiteX1" fmla="*/ 708041 w 1489236"/>
              <a:gd name="connsiteY1" fmla="*/ 349538 h 1933094"/>
              <a:gd name="connsiteX2" fmla="*/ 1489236 w 1489236"/>
              <a:gd name="connsiteY2" fmla="*/ 0 h 193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9236" h="1933094">
                <a:moveTo>
                  <a:pt x="0" y="1919126"/>
                </a:moveTo>
                <a:cubicBezTo>
                  <a:pt x="714137" y="1933094"/>
                  <a:pt x="516443" y="487957"/>
                  <a:pt x="708041" y="349538"/>
                </a:cubicBezTo>
                <a:cubicBezTo>
                  <a:pt x="1008500" y="246994"/>
                  <a:pt x="992824" y="639709"/>
                  <a:pt x="1489236" y="0"/>
                </a:cubicBezTo>
              </a:path>
            </a:pathLst>
          </a:custGeom>
          <a:ln w="127000">
            <a:solidFill>
              <a:srgbClr val="FFFF99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Box 90"/>
          <p:cNvSpPr txBox="1">
            <a:spLocks noChangeArrowheads="1"/>
          </p:cNvSpPr>
          <p:nvPr/>
        </p:nvSpPr>
        <p:spPr bwMode="auto">
          <a:xfrm>
            <a:off x="5715000" y="1143000"/>
            <a:ext cx="1600200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Signal Amplification</a:t>
            </a:r>
            <a:endParaRPr 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2280140" y="895352"/>
            <a:ext cx="6152171" cy="4519734"/>
          </a:xfrm>
          <a:custGeom>
            <a:avLst/>
            <a:gdLst>
              <a:gd name="connsiteX0" fmla="*/ 1987061 w 1987061"/>
              <a:gd name="connsiteY0" fmla="*/ 74735 h 417635"/>
              <a:gd name="connsiteX1" fmla="*/ 281354 w 1987061"/>
              <a:gd name="connsiteY1" fmla="*/ 57150 h 417635"/>
              <a:gd name="connsiteX2" fmla="*/ 298938 w 1987061"/>
              <a:gd name="connsiteY2" fmla="*/ 417635 h 417635"/>
              <a:gd name="connsiteX0" fmla="*/ 1364761 w 1364761"/>
              <a:gd name="connsiteY0" fmla="*/ 37368 h 668292"/>
              <a:gd name="connsiteX1" fmla="*/ 192454 w 1364761"/>
              <a:gd name="connsiteY1" fmla="*/ 307807 h 668292"/>
              <a:gd name="connsiteX2" fmla="*/ 210038 w 1364761"/>
              <a:gd name="connsiteY2" fmla="*/ 668292 h 668292"/>
              <a:gd name="connsiteX0" fmla="*/ 1238250 w 1238250"/>
              <a:gd name="connsiteY0" fmla="*/ 37368 h 668292"/>
              <a:gd name="connsiteX1" fmla="*/ 751743 w 1238250"/>
              <a:gd name="connsiteY1" fmla="*/ 307807 h 668292"/>
              <a:gd name="connsiteX2" fmla="*/ 83527 w 1238250"/>
              <a:gd name="connsiteY2" fmla="*/ 668292 h 668292"/>
              <a:gd name="connsiteX0" fmla="*/ 1154723 w 1154723"/>
              <a:gd name="connsiteY0" fmla="*/ 0 h 630924"/>
              <a:gd name="connsiteX1" fmla="*/ 0 w 1154723"/>
              <a:gd name="connsiteY1" fmla="*/ 630924 h 630924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674077"/>
              <a:gd name="connsiteY0" fmla="*/ 0 h 458110"/>
              <a:gd name="connsiteX1" fmla="*/ 674077 w 674077"/>
              <a:gd name="connsiteY1" fmla="*/ 458110 h 458110"/>
              <a:gd name="connsiteX0" fmla="*/ 0 w 198566"/>
              <a:gd name="connsiteY0" fmla="*/ 0 h 755262"/>
              <a:gd name="connsiteX1" fmla="*/ 198566 w 198566"/>
              <a:gd name="connsiteY1" fmla="*/ 755262 h 755262"/>
              <a:gd name="connsiteX0" fmla="*/ 0 w 62706"/>
              <a:gd name="connsiteY0" fmla="*/ 0 h 557160"/>
              <a:gd name="connsiteX1" fmla="*/ 62706 w 62706"/>
              <a:gd name="connsiteY1" fmla="*/ 557160 h 557160"/>
              <a:gd name="connsiteX0" fmla="*/ 0 w 334426"/>
              <a:gd name="connsiteY0" fmla="*/ 0 h 557160"/>
              <a:gd name="connsiteX1" fmla="*/ 334426 w 334426"/>
              <a:gd name="connsiteY1" fmla="*/ 557160 h 557160"/>
              <a:gd name="connsiteX0" fmla="*/ 0 w 742006"/>
              <a:gd name="connsiteY0" fmla="*/ 37145 h 37145"/>
              <a:gd name="connsiteX1" fmla="*/ 742006 w 742006"/>
              <a:gd name="connsiteY1" fmla="*/ 0 h 37145"/>
              <a:gd name="connsiteX0" fmla="*/ 0 w 1625096"/>
              <a:gd name="connsiteY0" fmla="*/ 2067703 h 2067703"/>
              <a:gd name="connsiteX1" fmla="*/ 1625096 w 1625096"/>
              <a:gd name="connsiteY1" fmla="*/ 0 h 2067703"/>
              <a:gd name="connsiteX0" fmla="*/ 0 w 1489236"/>
              <a:gd name="connsiteY0" fmla="*/ 1919126 h 1919126"/>
              <a:gd name="connsiteX1" fmla="*/ 1489236 w 1489236"/>
              <a:gd name="connsiteY1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0 w 1489236"/>
              <a:gd name="connsiteY0" fmla="*/ 1919126 h 1919126"/>
              <a:gd name="connsiteX1" fmla="*/ 708041 w 1489236"/>
              <a:gd name="connsiteY1" fmla="*/ 349538 h 1919126"/>
              <a:gd name="connsiteX2" fmla="*/ 1489236 w 1489236"/>
              <a:gd name="connsiteY2" fmla="*/ 0 h 1919126"/>
              <a:gd name="connsiteX0" fmla="*/ 638367 w 972793"/>
              <a:gd name="connsiteY0" fmla="*/ 523196 h 1373388"/>
              <a:gd name="connsiteX1" fmla="*/ 191598 w 972793"/>
              <a:gd name="connsiteY1" fmla="*/ 1083217 h 1373388"/>
              <a:gd name="connsiteX2" fmla="*/ 972793 w 972793"/>
              <a:gd name="connsiteY2" fmla="*/ 733679 h 1373388"/>
              <a:gd name="connsiteX0" fmla="*/ 638367 w 972793"/>
              <a:gd name="connsiteY0" fmla="*/ 0 h 850192"/>
              <a:gd name="connsiteX1" fmla="*/ 191598 w 972793"/>
              <a:gd name="connsiteY1" fmla="*/ 560021 h 850192"/>
              <a:gd name="connsiteX2" fmla="*/ 972793 w 972793"/>
              <a:gd name="connsiteY2" fmla="*/ 210483 h 850192"/>
              <a:gd name="connsiteX0" fmla="*/ 842157 w 972793"/>
              <a:gd name="connsiteY0" fmla="*/ 0 h 998769"/>
              <a:gd name="connsiteX1" fmla="*/ 191598 w 972793"/>
              <a:gd name="connsiteY1" fmla="*/ 708598 h 998769"/>
              <a:gd name="connsiteX2" fmla="*/ 972793 w 972793"/>
              <a:gd name="connsiteY2" fmla="*/ 359060 h 998769"/>
              <a:gd name="connsiteX0" fmla="*/ 5732245 w 5732245"/>
              <a:gd name="connsiteY0" fmla="*/ 0 h 3524585"/>
              <a:gd name="connsiteX1" fmla="*/ 5081686 w 5732245"/>
              <a:gd name="connsiteY1" fmla="*/ 708598 h 3524585"/>
              <a:gd name="connsiteX2" fmla="*/ 496412 w 5732245"/>
              <a:gd name="connsiteY2" fmla="*/ 2884876 h 3524585"/>
              <a:gd name="connsiteX0" fmla="*/ 5235833 w 5235833"/>
              <a:gd name="connsiteY0" fmla="*/ 0 h 2905512"/>
              <a:gd name="connsiteX1" fmla="*/ 4585274 w 5235833"/>
              <a:gd name="connsiteY1" fmla="*/ 708598 h 2905512"/>
              <a:gd name="connsiteX2" fmla="*/ 0 w 5235833"/>
              <a:gd name="connsiteY2" fmla="*/ 2884876 h 2905512"/>
              <a:gd name="connsiteX0" fmla="*/ 5235833 w 5235833"/>
              <a:gd name="connsiteY0" fmla="*/ 0 h 2926784"/>
              <a:gd name="connsiteX1" fmla="*/ 4585274 w 5235833"/>
              <a:gd name="connsiteY1" fmla="*/ 708598 h 2926784"/>
              <a:gd name="connsiteX2" fmla="*/ 1956905 w 5235833"/>
              <a:gd name="connsiteY2" fmla="*/ 2926784 h 2926784"/>
              <a:gd name="connsiteX3" fmla="*/ 0 w 5235833"/>
              <a:gd name="connsiteY3" fmla="*/ 2884876 h 2926784"/>
              <a:gd name="connsiteX0" fmla="*/ 5235833 w 5235833"/>
              <a:gd name="connsiteY0" fmla="*/ 0 h 2926784"/>
              <a:gd name="connsiteX1" fmla="*/ 4585274 w 5235833"/>
              <a:gd name="connsiteY1" fmla="*/ 708598 h 2926784"/>
              <a:gd name="connsiteX2" fmla="*/ 1956905 w 5235833"/>
              <a:gd name="connsiteY2" fmla="*/ 2926784 h 2926784"/>
              <a:gd name="connsiteX3" fmla="*/ 0 w 5235833"/>
              <a:gd name="connsiteY3" fmla="*/ 2884876 h 2926784"/>
              <a:gd name="connsiteX0" fmla="*/ 5235833 w 5235833"/>
              <a:gd name="connsiteY0" fmla="*/ 0 h 2937578"/>
              <a:gd name="connsiteX1" fmla="*/ 4585274 w 5235833"/>
              <a:gd name="connsiteY1" fmla="*/ 708598 h 2937578"/>
              <a:gd name="connsiteX2" fmla="*/ 1956905 w 5235833"/>
              <a:gd name="connsiteY2" fmla="*/ 2926784 h 2937578"/>
              <a:gd name="connsiteX3" fmla="*/ 0 w 5235833"/>
              <a:gd name="connsiteY3" fmla="*/ 2884876 h 2937578"/>
              <a:gd name="connsiteX0" fmla="*/ 5235833 w 5235833"/>
              <a:gd name="connsiteY0" fmla="*/ 0 h 2937578"/>
              <a:gd name="connsiteX1" fmla="*/ 4585274 w 5235833"/>
              <a:gd name="connsiteY1" fmla="*/ 708598 h 2937578"/>
              <a:gd name="connsiteX2" fmla="*/ 1617255 w 5235833"/>
              <a:gd name="connsiteY2" fmla="*/ 2926784 h 2937578"/>
              <a:gd name="connsiteX3" fmla="*/ 0 w 5235833"/>
              <a:gd name="connsiteY3" fmla="*/ 2884876 h 2937578"/>
              <a:gd name="connsiteX0" fmla="*/ 5235833 w 5235833"/>
              <a:gd name="connsiteY0" fmla="*/ 0 h 2937578"/>
              <a:gd name="connsiteX1" fmla="*/ 4585274 w 5235833"/>
              <a:gd name="connsiteY1" fmla="*/ 708598 h 2937578"/>
              <a:gd name="connsiteX2" fmla="*/ 1617255 w 5235833"/>
              <a:gd name="connsiteY2" fmla="*/ 2926784 h 2937578"/>
              <a:gd name="connsiteX3" fmla="*/ 0 w 5235833"/>
              <a:gd name="connsiteY3" fmla="*/ 2884876 h 2937578"/>
              <a:gd name="connsiteX0" fmla="*/ 5235833 w 5235833"/>
              <a:gd name="connsiteY0" fmla="*/ 0 h 2937578"/>
              <a:gd name="connsiteX1" fmla="*/ 1617255 w 5235833"/>
              <a:gd name="connsiteY1" fmla="*/ 2926784 h 2937578"/>
              <a:gd name="connsiteX2" fmla="*/ 0 w 5235833"/>
              <a:gd name="connsiteY2" fmla="*/ 2884876 h 2937578"/>
              <a:gd name="connsiteX0" fmla="*/ 5235833 w 5235833"/>
              <a:gd name="connsiteY0" fmla="*/ 0 h 2937578"/>
              <a:gd name="connsiteX1" fmla="*/ 1753115 w 5235833"/>
              <a:gd name="connsiteY1" fmla="*/ 2926784 h 2937578"/>
              <a:gd name="connsiteX2" fmla="*/ 0 w 5235833"/>
              <a:gd name="connsiteY2" fmla="*/ 2884876 h 2937578"/>
              <a:gd name="connsiteX0" fmla="*/ 5235833 w 5235833"/>
              <a:gd name="connsiteY0" fmla="*/ 0 h 2937578"/>
              <a:gd name="connsiteX1" fmla="*/ 1753115 w 5235833"/>
              <a:gd name="connsiteY1" fmla="*/ 2926784 h 2937578"/>
              <a:gd name="connsiteX2" fmla="*/ 0 w 5235833"/>
              <a:gd name="connsiteY2" fmla="*/ 2884876 h 2937578"/>
              <a:gd name="connsiteX0" fmla="*/ 5235833 w 5484474"/>
              <a:gd name="connsiteY0" fmla="*/ 0 h 2937578"/>
              <a:gd name="connsiteX1" fmla="*/ 4904021 w 5484474"/>
              <a:gd name="connsiteY1" fmla="*/ 2162942 h 2937578"/>
              <a:gd name="connsiteX2" fmla="*/ 1753115 w 5484474"/>
              <a:gd name="connsiteY2" fmla="*/ 2926784 h 2937578"/>
              <a:gd name="connsiteX3" fmla="*/ 0 w 5484474"/>
              <a:gd name="connsiteY3" fmla="*/ 2884876 h 2937578"/>
              <a:gd name="connsiteX0" fmla="*/ 5235833 w 5484474"/>
              <a:gd name="connsiteY0" fmla="*/ 0 h 2937578"/>
              <a:gd name="connsiteX1" fmla="*/ 4904021 w 5484474"/>
              <a:gd name="connsiteY1" fmla="*/ 2162942 h 2937578"/>
              <a:gd name="connsiteX2" fmla="*/ 1753115 w 5484474"/>
              <a:gd name="connsiteY2" fmla="*/ 2926784 h 2937578"/>
              <a:gd name="connsiteX3" fmla="*/ 0 w 5484474"/>
              <a:gd name="connsiteY3" fmla="*/ 2884876 h 29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4474" h="2937578">
                <a:moveTo>
                  <a:pt x="5235833" y="0"/>
                </a:moveTo>
                <a:cubicBezTo>
                  <a:pt x="5010706" y="244930"/>
                  <a:pt x="5484474" y="1675145"/>
                  <a:pt x="4904021" y="2162942"/>
                </a:cubicBezTo>
                <a:cubicBezTo>
                  <a:pt x="4323568" y="2650739"/>
                  <a:pt x="1904216" y="2925197"/>
                  <a:pt x="1753115" y="2926784"/>
                </a:cubicBezTo>
                <a:cubicBezTo>
                  <a:pt x="1558035" y="2937578"/>
                  <a:pt x="652302" y="2898845"/>
                  <a:pt x="0" y="2884876"/>
                </a:cubicBezTo>
              </a:path>
            </a:pathLst>
          </a:custGeom>
          <a:ln w="127000">
            <a:solidFill>
              <a:srgbClr val="FFFF99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Box 90"/>
          <p:cNvSpPr txBox="1">
            <a:spLocks noChangeArrowheads="1"/>
          </p:cNvSpPr>
          <p:nvPr/>
        </p:nvSpPr>
        <p:spPr bwMode="auto">
          <a:xfrm>
            <a:off x="3124200" y="5029200"/>
            <a:ext cx="1600200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Digital Multiplication</a:t>
            </a:r>
            <a:endParaRPr 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1.11111E-6 C 0.03177 1.11111E-6 0.05781 0.03449 0.05781 0.07685 C 0.05781 0.11921 0.03177 0.15393 4.44444E-6 0.15393 C -0.03178 0.15393 -0.05764 0.11921 -0.05764 0.07685 C -0.05764 0.03449 -0.03178 1.11111E-6 4.44444E-6 1.11111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C -2.22222E-6 0.04167 -0.02587 0.07662 -0.05729 0.07662 C -0.08889 0.07662 -0.11389 0.04167 -0.11389 7.40741E-7 C -0.11389 -0.0419 -0.08889 -0.07523 -0.05729 -0.07523 C -0.02587 -0.07523 -2.22222E-6 -0.0419 -2.22222E-6 7.40741E-7 Z " pathEditMode="relative" rAng="5400000" ptsTypes="fffff">
                                      <p:cBhvr>
                                        <p:cTn id="8" dur="9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48148E-6 C -0.03281 1.48148E-6 -0.05989 -0.03519 -0.05989 -0.07917 C -0.05989 -0.12292 -0.03281 -0.15903 -2.22222E-6 -0.15903 C 0.03299 -0.15903 0.05938 -0.12292 0.05938 -0.07917 C 0.05938 -0.03519 0.03299 1.48148E-6 -2.22222E-6 1.48148E-6 Z " pathEditMode="relative" rAng="10800000" ptsTypes="fffff">
                                      <p:cBhvr>
                                        <p:cTn id="10" dur="1100" spd="-100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85185E-6 C -3.33333E-6 -0.04283 0.02622 -0.07801 0.05834 -0.07801 C 0.09063 -0.07801 0.11632 -0.04283 0.11632 1.85185E-6 C 0.11632 0.04282 0.09063 0.07708 0.05834 0.07708 C 0.02622 0.07708 -3.33333E-6 0.04282 -3.33333E-6 1.85185E-6 Z " pathEditMode="relative" rAng="16200000" ptsTypes="fffff">
                                      <p:cBhvr>
                                        <p:cTn id="12" dur="800" spd="-100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1.11111E-6 C 0.03177 1.11111E-6 0.05781 0.03449 0.05781 0.07685 C 0.05781 0.11921 0.03177 0.15393 4.44444E-6 0.15393 C -0.03178 0.15393 -0.05764 0.11921 -0.05764 0.07685 C -0.05764 0.03449 -0.03178 1.11111E-6 4.44444E-6 1.11111E-6 Z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C -2.22222E-6 0.04167 -0.02587 0.07662 -0.05729 0.07662 C -0.08889 0.07662 -0.11389 0.04167 -0.11389 7.40741E-7 C -0.11389 -0.0419 -0.08889 -0.07523 -0.05729 -0.07523 C -0.02587 -0.07523 -2.22222E-6 -0.0419 -2.22222E-6 7.40741E-7 Z " pathEditMode="relative" rAng="5400000" ptsTypes="fffff">
                                      <p:cBhvr>
                                        <p:cTn id="16" dur="9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48148E-6 C -0.03281 1.48148E-6 -0.05989 -0.03519 -0.05989 -0.07917 C -0.05989 -0.12292 -0.03281 -0.15903 -2.22222E-6 -0.15903 C 0.03299 -0.15903 0.05938 -0.12292 0.05938 -0.07917 C 0.05938 -0.03519 0.03299 1.48148E-6 -2.22222E-6 1.48148E-6 Z " pathEditMode="relative" rAng="10800000" ptsTypes="fffff">
                                      <p:cBhvr>
                                        <p:cTn id="18" dur="1100" spd="-100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85185E-6 C -3.33333E-6 -0.04283 0.02622 -0.07801 0.05834 -0.07801 C 0.09063 -0.07801 0.11632 -0.04283 0.11632 1.85185E-6 C 0.11632 0.04282 0.09063 0.07708 0.05834 0.07708 C 0.02622 0.07708 -3.33333E-6 0.04282 -3.33333E-6 1.85185E-6 Z " pathEditMode="relative" rAng="16200000" ptsTypes="fffff">
                                      <p:cBhvr>
                                        <p:cTn id="20" dur="800" spd="-100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1.11111E-6 C 0.03177 1.11111E-6 0.05781 0.03449 0.05781 0.07685 C 0.05781 0.11921 0.03177 0.15393 4.44444E-6 0.15393 C -0.03178 0.15393 -0.05764 0.11921 -0.05764 0.07685 C -0.05764 0.03449 -0.03178 1.11111E-6 4.44444E-6 1.11111E-6 Z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C -2.22222E-6 0.04167 -0.02587 0.07662 -0.05729 0.07662 C -0.08889 0.07662 -0.11389 0.04167 -0.11389 7.40741E-7 C -0.11389 -0.0419 -0.08889 -0.07523 -0.05729 -0.07523 C -0.02587 -0.07523 -2.22222E-6 -0.0419 -2.22222E-6 7.40741E-7 Z " pathEditMode="relative" rAng="5400000" ptsTypes="fffff">
                                      <p:cBhvr>
                                        <p:cTn id="24" dur="9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48148E-6 C -0.03281 1.48148E-6 -0.05989 -0.03519 -0.05989 -0.07917 C -0.05989 -0.12292 -0.03281 -0.15903 -2.22222E-6 -0.15903 C 0.03299 -0.15903 0.05938 -0.12292 0.05938 -0.07917 C 0.05938 -0.03519 0.03299 1.48148E-6 -2.22222E-6 1.48148E-6 Z " pathEditMode="relative" rAng="10800000" ptsTypes="fffff">
                                      <p:cBhvr>
                                        <p:cTn id="26" dur="1100" spd="-100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85185E-6 C -3.33333E-6 -0.04283 0.02622 -0.07801 0.05834 -0.07801 C 0.09063 -0.07801 0.11632 -0.04283 0.11632 1.85185E-6 C 0.11632 0.04282 0.09063 0.07708 0.05834 0.07708 C 0.02622 0.07708 -3.33333E-6 0.04282 -3.33333E-6 1.85185E-6 Z " pathEditMode="relative" rAng="16200000" ptsTypes="fffff">
                                      <p:cBhvr>
                                        <p:cTn id="28" dur="800" spd="-1000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76 -0.00555 L 0.26181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2.22222E-6 L 0.27431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4.44444E-6 L 0.21424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3.33333E-6 L 0.29931 -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26424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2.59259E-6 L 0.08837 -0.1557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1.85185E-6 L 0.09097 0.1557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7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037E-6 L 0.08924 -0.0039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 animBg="1"/>
      <p:bldP spid="733" grpId="0" animBg="1"/>
      <p:bldP spid="734" grpId="0" animBg="1"/>
      <p:bldP spid="735" grpId="0" animBg="1"/>
      <p:bldP spid="747" grpId="0" animBg="1"/>
      <p:bldP spid="748" grpId="0" animBg="1"/>
      <p:bldP spid="750" grpId="0" animBg="1"/>
      <p:bldP spid="752" grpId="0" animBg="1"/>
      <p:bldP spid="753" grpId="0" animBg="1"/>
      <p:bldP spid="756" grpId="0" animBg="1"/>
      <p:bldP spid="757" grpId="0" animBg="1"/>
      <p:bldP spid="758" grpId="0" animBg="1"/>
      <p:bldP spid="759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1" grpId="0" animBg="1"/>
      <p:bldP spid="773" grpId="0"/>
      <p:bldP spid="76" grpId="0" animBg="1"/>
      <p:bldP spid="88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4" grpId="0" animBg="1"/>
      <p:bldP spid="115" grpId="0" animBg="1"/>
      <p:bldP spid="116" grpId="0" animBg="1"/>
      <p:bldP spid="118" grpId="0" animBg="1"/>
      <p:bldP spid="120" grpId="0" animBg="1"/>
      <p:bldP spid="108" grpId="0" animBg="1"/>
      <p:bldP spid="124" grpId="0" animBg="1"/>
      <p:bldP spid="109" grpId="0" animBg="1"/>
      <p:bldP spid="125" grpId="0" animBg="1"/>
      <p:bldP spid="1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849</Words>
  <Application>Microsoft PowerPoint</Application>
  <PresentationFormat>On-screen Show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Agency FB</vt:lpstr>
      <vt:lpstr>Trebuchet MS</vt:lpstr>
      <vt:lpstr>Garamond</vt:lpstr>
      <vt:lpstr>Tahoma Small Cap</vt:lpstr>
      <vt:lpstr>Tw Cen MT Condensed</vt:lpstr>
      <vt:lpstr>Andalus</vt:lpstr>
      <vt:lpstr>Verdana</vt:lpstr>
      <vt:lpstr>Twentieth Century Poster1</vt:lpstr>
      <vt:lpstr>Jenkins v2.0</vt:lpstr>
      <vt:lpstr>Andy</vt:lpstr>
      <vt:lpstr>Impact</vt:lpstr>
      <vt:lpstr>Tabitha</vt:lpstr>
      <vt:lpstr>Tw Cen MT</vt:lpstr>
      <vt:lpstr>Calibri</vt:lpstr>
      <vt:lpstr>Times New Roman</vt:lpstr>
      <vt:lpstr>Alba</vt:lpstr>
      <vt:lpstr>Raavi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Yan</cp:lastModifiedBy>
  <cp:revision>488</cp:revision>
  <dcterms:created xsi:type="dcterms:W3CDTF">2007-02-14T07:08:26Z</dcterms:created>
  <dcterms:modified xsi:type="dcterms:W3CDTF">2007-09-13T13:56:26Z</dcterms:modified>
</cp:coreProperties>
</file>