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46" y="-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47A7-0F90-4DA0-954E-C574FDCDFE33}" type="datetimeFigureOut">
              <a:rPr lang="en-US" smtClean="0"/>
              <a:t>9/19/2007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B64B-102C-4228-921E-CAE60B25E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47A7-0F90-4DA0-954E-C574FDCDFE33}" type="datetimeFigureOut">
              <a:rPr lang="en-US" smtClean="0"/>
              <a:t>9/19/2007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B64B-102C-4228-921E-CAE60B25E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47A7-0F90-4DA0-954E-C574FDCDFE33}" type="datetimeFigureOut">
              <a:rPr lang="en-US" smtClean="0"/>
              <a:t>9/19/2007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B64B-102C-4228-921E-CAE60B25E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47A7-0F90-4DA0-954E-C574FDCDFE33}" type="datetimeFigureOut">
              <a:rPr lang="en-US" smtClean="0"/>
              <a:t>9/19/2007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B64B-102C-4228-921E-CAE60B25E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47A7-0F90-4DA0-954E-C574FDCDFE33}" type="datetimeFigureOut">
              <a:rPr lang="en-US" smtClean="0"/>
              <a:t>9/19/2007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B64B-102C-4228-921E-CAE60B25E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47A7-0F90-4DA0-954E-C574FDCDFE33}" type="datetimeFigureOut">
              <a:rPr lang="en-US" smtClean="0"/>
              <a:t>9/19/2007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B64B-102C-4228-921E-CAE60B25E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47A7-0F90-4DA0-954E-C574FDCDFE33}" type="datetimeFigureOut">
              <a:rPr lang="en-US" smtClean="0"/>
              <a:t>9/19/2007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B64B-102C-4228-921E-CAE60B25E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47A7-0F90-4DA0-954E-C574FDCDFE33}" type="datetimeFigureOut">
              <a:rPr lang="en-US" smtClean="0"/>
              <a:t>9/19/2007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B64B-102C-4228-921E-CAE60B25E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47A7-0F90-4DA0-954E-C574FDCDFE33}" type="datetimeFigureOut">
              <a:rPr lang="en-US" smtClean="0"/>
              <a:t>9/19/2007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B64B-102C-4228-921E-CAE60B25E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47A7-0F90-4DA0-954E-C574FDCDFE33}" type="datetimeFigureOut">
              <a:rPr lang="en-US" smtClean="0"/>
              <a:t>9/19/2007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B64B-102C-4228-921E-CAE60B25E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47A7-0F90-4DA0-954E-C574FDCDFE33}" type="datetimeFigureOut">
              <a:rPr lang="en-US" smtClean="0"/>
              <a:t>9/19/2007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B64B-102C-4228-921E-CAE60B25E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447A7-0F90-4DA0-954E-C574FDCDFE33}" type="datetimeFigureOut">
              <a:rPr lang="en-US" smtClean="0"/>
              <a:t>9/19/2007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7B64B-102C-4228-921E-CAE60B25E4E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roup 77"/>
          <p:cNvGrpSpPr/>
          <p:nvPr/>
        </p:nvGrpSpPr>
        <p:grpSpPr>
          <a:xfrm>
            <a:off x="2667000" y="5334000"/>
            <a:ext cx="639536" cy="1143001"/>
            <a:chOff x="2667000" y="5334000"/>
            <a:chExt cx="639536" cy="1143001"/>
          </a:xfrm>
        </p:grpSpPr>
        <p:sp>
          <p:nvSpPr>
            <p:cNvPr id="50" name="Oval 49"/>
            <p:cNvSpPr/>
            <p:nvPr/>
          </p:nvSpPr>
          <p:spPr>
            <a:xfrm>
              <a:off x="2667000" y="5334000"/>
              <a:ext cx="457200" cy="5334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/>
            <p:nvPr/>
          </p:nvCxnSpPr>
          <p:spPr>
            <a:xfrm rot="5400000">
              <a:off x="2667716" y="6019722"/>
              <a:ext cx="456406" cy="951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857975" y="6286976"/>
              <a:ext cx="228601" cy="151449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2704625" y="6286977"/>
              <a:ext cx="228599" cy="151449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Freeform 58"/>
            <p:cNvSpPr/>
            <p:nvPr/>
          </p:nvSpPr>
          <p:spPr>
            <a:xfrm>
              <a:off x="2930979" y="5772150"/>
              <a:ext cx="375557" cy="228600"/>
            </a:xfrm>
            <a:custGeom>
              <a:avLst/>
              <a:gdLst>
                <a:gd name="connsiteX0" fmla="*/ 0 w 375557"/>
                <a:gd name="connsiteY0" fmla="*/ 228600 h 228600"/>
                <a:gd name="connsiteX1" fmla="*/ 187778 w 375557"/>
                <a:gd name="connsiteY1" fmla="*/ 171450 h 228600"/>
                <a:gd name="connsiteX2" fmla="*/ 375557 w 375557"/>
                <a:gd name="connsiteY2" fmla="*/ 0 h 228600"/>
                <a:gd name="connsiteX0" fmla="*/ 0 w 375557"/>
                <a:gd name="connsiteY0" fmla="*/ 228600 h 228600"/>
                <a:gd name="connsiteX1" fmla="*/ 187778 w 375557"/>
                <a:gd name="connsiteY1" fmla="*/ 171450 h 228600"/>
                <a:gd name="connsiteX2" fmla="*/ 375557 w 375557"/>
                <a:gd name="connsiteY2" fmla="*/ 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5557" h="228600">
                  <a:moveTo>
                    <a:pt x="0" y="228600"/>
                  </a:moveTo>
                  <a:cubicBezTo>
                    <a:pt x="62592" y="219075"/>
                    <a:pt x="125185" y="209550"/>
                    <a:pt x="187778" y="171450"/>
                  </a:cubicBezTo>
                  <a:cubicBezTo>
                    <a:pt x="250371" y="133350"/>
                    <a:pt x="312964" y="66675"/>
                    <a:pt x="375557" y="0"/>
                  </a:cubicBezTo>
                </a:path>
              </a:pathLst>
            </a:cu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3" name="Group 72"/>
            <p:cNvGrpSpPr/>
            <p:nvPr/>
          </p:nvGrpSpPr>
          <p:grpSpPr>
            <a:xfrm>
              <a:off x="2971800" y="5486400"/>
              <a:ext cx="76200" cy="76200"/>
              <a:chOff x="2971800" y="5562600"/>
              <a:chExt cx="76200" cy="76200"/>
            </a:xfrm>
          </p:grpSpPr>
          <p:sp>
            <p:nvSpPr>
              <p:cNvPr id="65" name="Oval 64"/>
              <p:cNvSpPr/>
              <p:nvPr/>
            </p:nvSpPr>
            <p:spPr>
              <a:xfrm>
                <a:off x="2971800" y="55626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3002281" y="5593081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" name="Freeform 59"/>
            <p:cNvSpPr/>
            <p:nvPr/>
          </p:nvSpPr>
          <p:spPr>
            <a:xfrm>
              <a:off x="2798989" y="5538107"/>
              <a:ext cx="327932" cy="446314"/>
            </a:xfrm>
            <a:custGeom>
              <a:avLst/>
              <a:gdLst>
                <a:gd name="connsiteX0" fmla="*/ 74840 w 327932"/>
                <a:gd name="connsiteY0" fmla="*/ 522514 h 522514"/>
                <a:gd name="connsiteX1" fmla="*/ 42182 w 327932"/>
                <a:gd name="connsiteY1" fmla="*/ 220436 h 522514"/>
                <a:gd name="connsiteX2" fmla="*/ 327932 w 327932"/>
                <a:gd name="connsiteY2" fmla="*/ 0 h 522514"/>
                <a:gd name="connsiteX0" fmla="*/ 74840 w 327932"/>
                <a:gd name="connsiteY0" fmla="*/ 446314 h 446314"/>
                <a:gd name="connsiteX1" fmla="*/ 42182 w 327932"/>
                <a:gd name="connsiteY1" fmla="*/ 144236 h 446314"/>
                <a:gd name="connsiteX2" fmla="*/ 327932 w 327932"/>
                <a:gd name="connsiteY2" fmla="*/ 0 h 446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7932" h="446314">
                  <a:moveTo>
                    <a:pt x="74840" y="446314"/>
                  </a:moveTo>
                  <a:cubicBezTo>
                    <a:pt x="37420" y="338818"/>
                    <a:pt x="0" y="218622"/>
                    <a:pt x="42182" y="144236"/>
                  </a:cubicBezTo>
                  <a:cubicBezTo>
                    <a:pt x="84364" y="69850"/>
                    <a:pt x="206148" y="66675"/>
                    <a:pt x="327932" y="0"/>
                  </a:cubicBezTo>
                </a:path>
              </a:pathLst>
            </a:cu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2790825" y="5472113"/>
              <a:ext cx="102394" cy="57150"/>
            </a:xfrm>
            <a:custGeom>
              <a:avLst/>
              <a:gdLst>
                <a:gd name="connsiteX0" fmla="*/ 0 w 102394"/>
                <a:gd name="connsiteY0" fmla="*/ 0 h 57150"/>
                <a:gd name="connsiteX1" fmla="*/ 0 w 102394"/>
                <a:gd name="connsiteY1" fmla="*/ 0 h 57150"/>
                <a:gd name="connsiteX2" fmla="*/ 102394 w 102394"/>
                <a:gd name="connsiteY2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2394" h="57150">
                  <a:moveTo>
                    <a:pt x="0" y="0"/>
                  </a:moveTo>
                  <a:lnTo>
                    <a:pt x="0" y="0"/>
                  </a:lnTo>
                  <a:lnTo>
                    <a:pt x="102394" y="57150"/>
                  </a:lnTo>
                </a:path>
              </a:pathLst>
            </a:cu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133750" y="4648200"/>
            <a:ext cx="943450" cy="1905000"/>
            <a:chOff x="7133750" y="2820194"/>
            <a:chExt cx="943450" cy="1905000"/>
          </a:xfrm>
          <a:effectLst>
            <a:outerShdw blurRad="190500" dist="38100" dir="1740000" sx="102000" sy="102000" algn="tl" rotWithShape="0">
              <a:prstClr val="black">
                <a:alpha val="81000"/>
              </a:prstClr>
            </a:outerShdw>
          </a:effectLst>
        </p:grpSpPr>
        <p:cxnSp>
          <p:nvCxnSpPr>
            <p:cNvPr id="24" name="Straight Connector 23"/>
            <p:cNvCxnSpPr/>
            <p:nvPr/>
          </p:nvCxnSpPr>
          <p:spPr>
            <a:xfrm rot="5400000">
              <a:off x="6668294" y="3771900"/>
              <a:ext cx="19050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7239000" y="3276600"/>
              <a:ext cx="838200" cy="8382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hord 18"/>
            <p:cNvSpPr/>
            <p:nvPr/>
          </p:nvSpPr>
          <p:spPr>
            <a:xfrm rot="2869061">
              <a:off x="7133750" y="3400036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7162800" y="3429000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Chord 20"/>
            <p:cNvSpPr/>
            <p:nvPr/>
          </p:nvSpPr>
          <p:spPr>
            <a:xfrm rot="20700000">
              <a:off x="7188489" y="3860511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 rot="17830939">
              <a:off x="7217539" y="3949202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533400" y="5410200"/>
            <a:ext cx="7924799" cy="457200"/>
            <a:chOff x="-457200" y="3200400"/>
            <a:chExt cx="7924799" cy="457200"/>
          </a:xfrm>
        </p:grpSpPr>
        <p:grpSp>
          <p:nvGrpSpPr>
            <p:cNvPr id="16" name="Group 15"/>
            <p:cNvGrpSpPr/>
            <p:nvPr/>
          </p:nvGrpSpPr>
          <p:grpSpPr>
            <a:xfrm rot="238013">
              <a:off x="3124200" y="3262468"/>
              <a:ext cx="419100" cy="304800"/>
              <a:chOff x="1562100" y="3200400"/>
              <a:chExt cx="419100" cy="3048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562100" y="3200400"/>
                <a:ext cx="342900" cy="304800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Can 10"/>
              <p:cNvSpPr/>
              <p:nvPr/>
            </p:nvSpPr>
            <p:spPr>
              <a:xfrm rot="5400000">
                <a:off x="1734540" y="3203121"/>
                <a:ext cx="193964" cy="299357"/>
              </a:xfrm>
              <a:prstGeom prst="can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1862138" y="3255169"/>
                <a:ext cx="42862" cy="185737"/>
              </a:xfrm>
              <a:custGeom>
                <a:avLst/>
                <a:gdLst>
                  <a:gd name="connsiteX0" fmla="*/ 42862 w 42862"/>
                  <a:gd name="connsiteY0" fmla="*/ 0 h 185737"/>
                  <a:gd name="connsiteX1" fmla="*/ 2381 w 42862"/>
                  <a:gd name="connsiteY1" fmla="*/ 92869 h 185737"/>
                  <a:gd name="connsiteX2" fmla="*/ 28574 w 42862"/>
                  <a:gd name="connsiteY2" fmla="*/ 185737 h 1857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862" h="185737">
                    <a:moveTo>
                      <a:pt x="42862" y="0"/>
                    </a:moveTo>
                    <a:cubicBezTo>
                      <a:pt x="23812" y="30956"/>
                      <a:pt x="4762" y="61913"/>
                      <a:pt x="2381" y="92869"/>
                    </a:cubicBezTo>
                    <a:cubicBezTo>
                      <a:pt x="0" y="123825"/>
                      <a:pt x="14287" y="154781"/>
                      <a:pt x="28574" y="185737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 rot="163373">
              <a:off x="-457200" y="3200400"/>
              <a:ext cx="7924799" cy="457200"/>
              <a:chOff x="-457200" y="3200400"/>
              <a:chExt cx="7924799" cy="457200"/>
            </a:xfrm>
          </p:grpSpPr>
          <p:sp>
            <p:nvSpPr>
              <p:cNvPr id="6" name="Flowchart: Merge 5"/>
              <p:cNvSpPr/>
              <p:nvPr/>
            </p:nvSpPr>
            <p:spPr>
              <a:xfrm rot="5400000">
                <a:off x="5257799" y="1447800"/>
                <a:ext cx="457200" cy="3962400"/>
              </a:xfrm>
              <a:prstGeom prst="flowChartMerge">
                <a:avLst/>
              </a:prstGeom>
              <a:solidFill>
                <a:schemeClr val="accent1">
                  <a:alpha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Flowchart: Merge 6"/>
              <p:cNvSpPr/>
              <p:nvPr/>
            </p:nvSpPr>
            <p:spPr>
              <a:xfrm rot="5400000">
                <a:off x="1295400" y="1447800"/>
                <a:ext cx="457200" cy="3962400"/>
              </a:xfrm>
              <a:prstGeom prst="flowChartMerg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0" name="Group 39"/>
          <p:cNvGrpSpPr/>
          <p:nvPr/>
        </p:nvGrpSpPr>
        <p:grpSpPr>
          <a:xfrm>
            <a:off x="3809206" y="918151"/>
            <a:ext cx="1600994" cy="3349049"/>
            <a:chOff x="3809206" y="457200"/>
            <a:chExt cx="838200" cy="1753394"/>
          </a:xfrm>
        </p:grpSpPr>
        <p:cxnSp>
          <p:nvCxnSpPr>
            <p:cNvPr id="27" name="Straight Connector 26"/>
            <p:cNvCxnSpPr/>
            <p:nvPr/>
          </p:nvCxnSpPr>
          <p:spPr>
            <a:xfrm rot="5400000">
              <a:off x="3657600" y="1676400"/>
              <a:ext cx="10668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/>
            <p:cNvSpPr/>
            <p:nvPr/>
          </p:nvSpPr>
          <p:spPr>
            <a:xfrm rot="16200000">
              <a:off x="3809206" y="457200"/>
              <a:ext cx="838200" cy="8382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Chord 28"/>
            <p:cNvSpPr/>
            <p:nvPr/>
          </p:nvSpPr>
          <p:spPr>
            <a:xfrm rot="17541080">
              <a:off x="4308520" y="656749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 rot="16200000">
              <a:off x="4419600" y="762000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Chord 33"/>
            <p:cNvSpPr/>
            <p:nvPr/>
          </p:nvSpPr>
          <p:spPr>
            <a:xfrm rot="17541080">
              <a:off x="3933349" y="656749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 rot="16200000">
              <a:off x="3962400" y="762000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Chord 38"/>
            <p:cNvSpPr/>
            <p:nvPr/>
          </p:nvSpPr>
          <p:spPr>
            <a:xfrm rot="17103624">
              <a:off x="4102004" y="882343"/>
              <a:ext cx="228600" cy="359542"/>
            </a:xfrm>
            <a:prstGeom prst="chord">
              <a:avLst>
                <a:gd name="adj1" fmla="val 6186051"/>
                <a:gd name="adj2" fmla="val 1463888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581401" y="-152405"/>
            <a:ext cx="2976563" cy="3810004"/>
            <a:chOff x="3581401" y="-762005"/>
            <a:chExt cx="2976563" cy="3810004"/>
          </a:xfrm>
        </p:grpSpPr>
        <p:sp>
          <p:nvSpPr>
            <p:cNvPr id="41" name="Rectangle 40"/>
            <p:cNvSpPr/>
            <p:nvPr/>
          </p:nvSpPr>
          <p:spPr>
            <a:xfrm>
              <a:off x="4572000" y="228600"/>
              <a:ext cx="990600" cy="1828799"/>
            </a:xfrm>
            <a:prstGeom prst="rect">
              <a:avLst/>
            </a:prstGeom>
            <a:solidFill>
              <a:srgbClr val="FF0000">
                <a:alpha val="10000"/>
              </a:srgb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ame 41"/>
            <p:cNvSpPr/>
            <p:nvPr/>
          </p:nvSpPr>
          <p:spPr>
            <a:xfrm rot="16200000">
              <a:off x="3164681" y="-345285"/>
              <a:ext cx="3810004" cy="2976563"/>
            </a:xfrm>
            <a:prstGeom prst="frame">
              <a:avLst>
                <a:gd name="adj1" fmla="val 3257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pic>
        <p:nvPicPr>
          <p:cNvPr id="1027" name="Picture 3" descr="C:\N\EN\School\Decal\week3\blurperson1.png"/>
          <p:cNvPicPr>
            <a:picLocks noChangeAspect="1" noChangeArrowheads="1"/>
          </p:cNvPicPr>
          <p:nvPr/>
        </p:nvPicPr>
        <p:blipFill>
          <a:blip r:embed="rId2"/>
          <a:srcRect l="37173" b="47998"/>
          <a:stretch>
            <a:fillRect/>
          </a:stretch>
        </p:blipFill>
        <p:spPr bwMode="auto">
          <a:xfrm>
            <a:off x="914400" y="1828800"/>
            <a:ext cx="1030288" cy="1752600"/>
          </a:xfrm>
          <a:prstGeom prst="rect">
            <a:avLst/>
          </a:prstGeom>
          <a:noFill/>
        </p:spPr>
      </p:pic>
      <p:sp>
        <p:nvSpPr>
          <p:cNvPr id="47" name="TextBox 46"/>
          <p:cNvSpPr txBox="1"/>
          <p:nvPr/>
        </p:nvSpPr>
        <p:spPr>
          <a:xfrm>
            <a:off x="4114800" y="304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Image Frame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8" name="Arc 47"/>
          <p:cNvSpPr/>
          <p:nvPr/>
        </p:nvSpPr>
        <p:spPr>
          <a:xfrm>
            <a:off x="3505200" y="5410200"/>
            <a:ext cx="228600" cy="457200"/>
          </a:xfrm>
          <a:prstGeom prst="arc">
            <a:avLst>
              <a:gd name="adj1" fmla="val 16200000"/>
              <a:gd name="adj2" fmla="val 5138435"/>
            </a:avLst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152400" y="3828871"/>
            <a:ext cx="426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 camera shakes/rotates, the image frame that it covers (“field of view”) shifts</a:t>
            </a:r>
          </a:p>
          <a:p>
            <a:endParaRPr lang="en-US" dirty="0"/>
          </a:p>
          <a:p>
            <a:r>
              <a:rPr lang="en-US" dirty="0" smtClean="0"/>
              <a:t>Capturing inconsistent image yields blur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200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480000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35" presetClass="path" presetSubtype="0" repeatCount="200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22222E-6 L -0.125 2.22222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9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0.00255 C -0.00225 0.00185 -0.00191 0.00116 -0.00156 0.00046 C -0.00069 -0.00231 -0.00034 -0.00509 -0.00104 -0.00532 C -0.00173 -0.00555 -0.00312 -0.00393 -0.00399 -0.00139 C -0.00451 0.00023 -0.00486 0.00139 -0.00486 0.00255 C -0.00503 0.00324 -0.00503 0.00394 -0.00503 0.00509 C -0.00503 0.00787 -0.00434 0.01065 -0.00382 0.01065 C -0.00295 0.01065 -0.00243 0.00787 -0.00243 0.00509 C -0.00243 0.0037 -0.00243 0.00232 -0.00278 0.00139 C -0.00295 0.00046 -0.00312 -0.00023 -0.00347 -0.00116 C -0.00434 -0.00393 -0.00573 -0.00555 -0.00642 -0.00532 C -0.00712 -0.00486 -0.00677 -0.00231 -0.0059 0.00046 C -0.00538 0.00185 -0.00486 0.00278 -0.00434 0.00347 C -0.00382 0.00417 -0.00347 0.00463 -0.00295 0.00533 C -0.00121 0.00718 0.00052 0.0081 0.00104 0.00718 C 0.00157 0.00648 0.00052 0.0044 -0.00121 0.00255 C -0.00191 0.00185 -0.00278 0.00116 -0.00347 0.0007 C -0.00382 0.00046 -0.00468 -0.00023 -0.00538 -0.00023 C -0.00764 -0.00092 -0.00955 -0.00092 -0.00972 0.00046 C -0.00972 0.00139 -0.00833 0.00255 -0.00607 0.00324 C -0.00503 0.0037 -0.00416 0.0037 -0.00347 0.0037 C -0.00278 0.0037 -0.00208 0.00347 -0.00139 0.00324 C 0.00087 0.00255 0.00261 0.00116 0.00226 0.00046 C 0.00209 -0.00092 0.00018 -0.00092 -0.00191 -0.00023 C -0.00295 -1.11111E-6 -0.00382 0.00046 -0.00451 0.00116 C -0.00503 0.00139 -0.00573 0.00185 -0.00625 0.00255 C -0.00798 0.0044 -0.00903 0.00648 -0.0085 0.00718 C -0.00798 0.0081 -0.00625 0.00718 -0.00451 0.00533 C -0.00364 0.0044 -0.00295 0.00347 -0.0026 0.00255 Z " pathEditMode="relative" rAng="0" ptsTypes="fffffffffffffffffffffffffffff">
                                      <p:cBhvr>
                                        <p:cTn id="1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8" presetClass="emph" presetSubtype="0" repeatCount="500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7"/>
          <p:cNvGrpSpPr/>
          <p:nvPr/>
        </p:nvGrpSpPr>
        <p:grpSpPr>
          <a:xfrm>
            <a:off x="2667000" y="5334000"/>
            <a:ext cx="639536" cy="1143001"/>
            <a:chOff x="2667000" y="5334000"/>
            <a:chExt cx="639536" cy="1143001"/>
          </a:xfrm>
        </p:grpSpPr>
        <p:sp>
          <p:nvSpPr>
            <p:cNvPr id="50" name="Oval 49"/>
            <p:cNvSpPr/>
            <p:nvPr/>
          </p:nvSpPr>
          <p:spPr>
            <a:xfrm>
              <a:off x="2667000" y="5334000"/>
              <a:ext cx="457200" cy="5334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/>
            <p:nvPr/>
          </p:nvCxnSpPr>
          <p:spPr>
            <a:xfrm rot="5400000">
              <a:off x="2667716" y="6019722"/>
              <a:ext cx="456406" cy="951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857975" y="6286976"/>
              <a:ext cx="228601" cy="151449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2704625" y="6286977"/>
              <a:ext cx="228599" cy="151449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Freeform 58"/>
            <p:cNvSpPr/>
            <p:nvPr/>
          </p:nvSpPr>
          <p:spPr>
            <a:xfrm>
              <a:off x="2930979" y="5772150"/>
              <a:ext cx="375557" cy="228600"/>
            </a:xfrm>
            <a:custGeom>
              <a:avLst/>
              <a:gdLst>
                <a:gd name="connsiteX0" fmla="*/ 0 w 375557"/>
                <a:gd name="connsiteY0" fmla="*/ 228600 h 228600"/>
                <a:gd name="connsiteX1" fmla="*/ 187778 w 375557"/>
                <a:gd name="connsiteY1" fmla="*/ 171450 h 228600"/>
                <a:gd name="connsiteX2" fmla="*/ 375557 w 375557"/>
                <a:gd name="connsiteY2" fmla="*/ 0 h 228600"/>
                <a:gd name="connsiteX0" fmla="*/ 0 w 375557"/>
                <a:gd name="connsiteY0" fmla="*/ 228600 h 228600"/>
                <a:gd name="connsiteX1" fmla="*/ 187778 w 375557"/>
                <a:gd name="connsiteY1" fmla="*/ 171450 h 228600"/>
                <a:gd name="connsiteX2" fmla="*/ 375557 w 375557"/>
                <a:gd name="connsiteY2" fmla="*/ 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5557" h="228600">
                  <a:moveTo>
                    <a:pt x="0" y="228600"/>
                  </a:moveTo>
                  <a:cubicBezTo>
                    <a:pt x="62592" y="219075"/>
                    <a:pt x="125185" y="209550"/>
                    <a:pt x="187778" y="171450"/>
                  </a:cubicBezTo>
                  <a:cubicBezTo>
                    <a:pt x="250371" y="133350"/>
                    <a:pt x="312964" y="66675"/>
                    <a:pt x="375557" y="0"/>
                  </a:cubicBezTo>
                </a:path>
              </a:pathLst>
            </a:cu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72"/>
            <p:cNvGrpSpPr/>
            <p:nvPr/>
          </p:nvGrpSpPr>
          <p:grpSpPr>
            <a:xfrm>
              <a:off x="2971800" y="5486400"/>
              <a:ext cx="76200" cy="76200"/>
              <a:chOff x="2971800" y="5562600"/>
              <a:chExt cx="76200" cy="76200"/>
            </a:xfrm>
          </p:grpSpPr>
          <p:sp>
            <p:nvSpPr>
              <p:cNvPr id="65" name="Oval 64"/>
              <p:cNvSpPr/>
              <p:nvPr/>
            </p:nvSpPr>
            <p:spPr>
              <a:xfrm>
                <a:off x="2971800" y="55626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3002281" y="5593081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" name="Freeform 59"/>
            <p:cNvSpPr/>
            <p:nvPr/>
          </p:nvSpPr>
          <p:spPr>
            <a:xfrm>
              <a:off x="2798989" y="5538107"/>
              <a:ext cx="327932" cy="446314"/>
            </a:xfrm>
            <a:custGeom>
              <a:avLst/>
              <a:gdLst>
                <a:gd name="connsiteX0" fmla="*/ 74840 w 327932"/>
                <a:gd name="connsiteY0" fmla="*/ 522514 h 522514"/>
                <a:gd name="connsiteX1" fmla="*/ 42182 w 327932"/>
                <a:gd name="connsiteY1" fmla="*/ 220436 h 522514"/>
                <a:gd name="connsiteX2" fmla="*/ 327932 w 327932"/>
                <a:gd name="connsiteY2" fmla="*/ 0 h 522514"/>
                <a:gd name="connsiteX0" fmla="*/ 74840 w 327932"/>
                <a:gd name="connsiteY0" fmla="*/ 446314 h 446314"/>
                <a:gd name="connsiteX1" fmla="*/ 42182 w 327932"/>
                <a:gd name="connsiteY1" fmla="*/ 144236 h 446314"/>
                <a:gd name="connsiteX2" fmla="*/ 327932 w 327932"/>
                <a:gd name="connsiteY2" fmla="*/ 0 h 446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7932" h="446314">
                  <a:moveTo>
                    <a:pt x="74840" y="446314"/>
                  </a:moveTo>
                  <a:cubicBezTo>
                    <a:pt x="37420" y="338818"/>
                    <a:pt x="0" y="218622"/>
                    <a:pt x="42182" y="144236"/>
                  </a:cubicBezTo>
                  <a:cubicBezTo>
                    <a:pt x="84364" y="69850"/>
                    <a:pt x="206148" y="66675"/>
                    <a:pt x="327932" y="0"/>
                  </a:cubicBezTo>
                </a:path>
              </a:pathLst>
            </a:cu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2790825" y="5472113"/>
              <a:ext cx="102394" cy="57150"/>
            </a:xfrm>
            <a:custGeom>
              <a:avLst/>
              <a:gdLst>
                <a:gd name="connsiteX0" fmla="*/ 0 w 102394"/>
                <a:gd name="connsiteY0" fmla="*/ 0 h 57150"/>
                <a:gd name="connsiteX1" fmla="*/ 0 w 102394"/>
                <a:gd name="connsiteY1" fmla="*/ 0 h 57150"/>
                <a:gd name="connsiteX2" fmla="*/ 102394 w 102394"/>
                <a:gd name="connsiteY2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2394" h="57150">
                  <a:moveTo>
                    <a:pt x="0" y="0"/>
                  </a:moveTo>
                  <a:lnTo>
                    <a:pt x="0" y="0"/>
                  </a:lnTo>
                  <a:lnTo>
                    <a:pt x="102394" y="57150"/>
                  </a:lnTo>
                </a:path>
              </a:pathLst>
            </a:cu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24"/>
          <p:cNvGrpSpPr/>
          <p:nvPr/>
        </p:nvGrpSpPr>
        <p:grpSpPr>
          <a:xfrm>
            <a:off x="7133750" y="4648200"/>
            <a:ext cx="943450" cy="1905000"/>
            <a:chOff x="7133750" y="2820194"/>
            <a:chExt cx="943450" cy="1905000"/>
          </a:xfrm>
          <a:effectLst>
            <a:outerShdw blurRad="190500" dist="38100" dir="1740000" sx="102000" sy="102000" algn="tl" rotWithShape="0">
              <a:prstClr val="black">
                <a:alpha val="81000"/>
              </a:prstClr>
            </a:outerShdw>
          </a:effectLst>
        </p:grpSpPr>
        <p:cxnSp>
          <p:nvCxnSpPr>
            <p:cNvPr id="24" name="Straight Connector 23"/>
            <p:cNvCxnSpPr/>
            <p:nvPr/>
          </p:nvCxnSpPr>
          <p:spPr>
            <a:xfrm rot="5400000">
              <a:off x="6668294" y="3771900"/>
              <a:ext cx="19050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7239000" y="3276600"/>
              <a:ext cx="838200" cy="8382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hord 18"/>
            <p:cNvSpPr/>
            <p:nvPr/>
          </p:nvSpPr>
          <p:spPr>
            <a:xfrm rot="2869061">
              <a:off x="7133750" y="3400036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7162800" y="3429000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Chord 20"/>
            <p:cNvSpPr/>
            <p:nvPr/>
          </p:nvSpPr>
          <p:spPr>
            <a:xfrm rot="20700000">
              <a:off x="7188489" y="3860511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 rot="17830939">
              <a:off x="7217539" y="3949202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6"/>
          <p:cNvGrpSpPr/>
          <p:nvPr/>
        </p:nvGrpSpPr>
        <p:grpSpPr>
          <a:xfrm>
            <a:off x="-533400" y="5410200"/>
            <a:ext cx="7924799" cy="457200"/>
            <a:chOff x="-457200" y="3200400"/>
            <a:chExt cx="7924799" cy="457200"/>
          </a:xfrm>
        </p:grpSpPr>
        <p:grpSp>
          <p:nvGrpSpPr>
            <p:cNvPr id="8" name="Group 15"/>
            <p:cNvGrpSpPr/>
            <p:nvPr/>
          </p:nvGrpSpPr>
          <p:grpSpPr>
            <a:xfrm rot="238013">
              <a:off x="3124200" y="3262468"/>
              <a:ext cx="419100" cy="304800"/>
              <a:chOff x="1562100" y="3200400"/>
              <a:chExt cx="419100" cy="3048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562100" y="3200400"/>
                <a:ext cx="342900" cy="304800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Can 10"/>
              <p:cNvSpPr/>
              <p:nvPr/>
            </p:nvSpPr>
            <p:spPr>
              <a:xfrm rot="5400000">
                <a:off x="1734540" y="3203121"/>
                <a:ext cx="193964" cy="299357"/>
              </a:xfrm>
              <a:prstGeom prst="can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1862138" y="3255169"/>
                <a:ext cx="42862" cy="185737"/>
              </a:xfrm>
              <a:custGeom>
                <a:avLst/>
                <a:gdLst>
                  <a:gd name="connsiteX0" fmla="*/ 42862 w 42862"/>
                  <a:gd name="connsiteY0" fmla="*/ 0 h 185737"/>
                  <a:gd name="connsiteX1" fmla="*/ 2381 w 42862"/>
                  <a:gd name="connsiteY1" fmla="*/ 92869 h 185737"/>
                  <a:gd name="connsiteX2" fmla="*/ 28574 w 42862"/>
                  <a:gd name="connsiteY2" fmla="*/ 185737 h 1857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862" h="185737">
                    <a:moveTo>
                      <a:pt x="42862" y="0"/>
                    </a:moveTo>
                    <a:cubicBezTo>
                      <a:pt x="23812" y="30956"/>
                      <a:pt x="4762" y="61913"/>
                      <a:pt x="2381" y="92869"/>
                    </a:cubicBezTo>
                    <a:cubicBezTo>
                      <a:pt x="0" y="123825"/>
                      <a:pt x="14287" y="154781"/>
                      <a:pt x="28574" y="185737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7"/>
            <p:cNvGrpSpPr/>
            <p:nvPr/>
          </p:nvGrpSpPr>
          <p:grpSpPr>
            <a:xfrm rot="163373">
              <a:off x="-457200" y="3200400"/>
              <a:ext cx="7924799" cy="457200"/>
              <a:chOff x="-457200" y="3200400"/>
              <a:chExt cx="7924799" cy="457200"/>
            </a:xfrm>
          </p:grpSpPr>
          <p:sp>
            <p:nvSpPr>
              <p:cNvPr id="6" name="Flowchart: Merge 5"/>
              <p:cNvSpPr/>
              <p:nvPr/>
            </p:nvSpPr>
            <p:spPr>
              <a:xfrm rot="5400000">
                <a:off x="5257799" y="1447800"/>
                <a:ext cx="457200" cy="3962400"/>
              </a:xfrm>
              <a:prstGeom prst="flowChartMerge">
                <a:avLst/>
              </a:prstGeom>
              <a:solidFill>
                <a:schemeClr val="accent1">
                  <a:alpha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Flowchart: Merge 6"/>
              <p:cNvSpPr/>
              <p:nvPr/>
            </p:nvSpPr>
            <p:spPr>
              <a:xfrm rot="5400000">
                <a:off x="1295400" y="1447800"/>
                <a:ext cx="457200" cy="3962400"/>
              </a:xfrm>
              <a:prstGeom prst="flowChartMerg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2" name="Group 39"/>
          <p:cNvGrpSpPr/>
          <p:nvPr/>
        </p:nvGrpSpPr>
        <p:grpSpPr>
          <a:xfrm>
            <a:off x="3809206" y="918151"/>
            <a:ext cx="1600994" cy="3349049"/>
            <a:chOff x="3809206" y="457200"/>
            <a:chExt cx="838200" cy="1753394"/>
          </a:xfrm>
        </p:grpSpPr>
        <p:cxnSp>
          <p:nvCxnSpPr>
            <p:cNvPr id="27" name="Straight Connector 26"/>
            <p:cNvCxnSpPr/>
            <p:nvPr/>
          </p:nvCxnSpPr>
          <p:spPr>
            <a:xfrm rot="5400000">
              <a:off x="3657600" y="1676400"/>
              <a:ext cx="10668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/>
            <p:cNvSpPr/>
            <p:nvPr/>
          </p:nvSpPr>
          <p:spPr>
            <a:xfrm rot="16200000">
              <a:off x="3809206" y="457200"/>
              <a:ext cx="838200" cy="8382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Chord 28"/>
            <p:cNvSpPr/>
            <p:nvPr/>
          </p:nvSpPr>
          <p:spPr>
            <a:xfrm rot="17541080">
              <a:off x="4308520" y="656749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 rot="16200000">
              <a:off x="4419600" y="762000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Chord 33"/>
            <p:cNvSpPr/>
            <p:nvPr/>
          </p:nvSpPr>
          <p:spPr>
            <a:xfrm rot="17541080">
              <a:off x="3933349" y="656749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 rot="16200000">
              <a:off x="3962400" y="762000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Chord 38"/>
            <p:cNvSpPr/>
            <p:nvPr/>
          </p:nvSpPr>
          <p:spPr>
            <a:xfrm rot="17103624">
              <a:off x="4102004" y="882343"/>
              <a:ext cx="228600" cy="359542"/>
            </a:xfrm>
            <a:prstGeom prst="chord">
              <a:avLst>
                <a:gd name="adj1" fmla="val 6186051"/>
                <a:gd name="adj2" fmla="val 1463888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42"/>
          <p:cNvGrpSpPr/>
          <p:nvPr/>
        </p:nvGrpSpPr>
        <p:grpSpPr>
          <a:xfrm>
            <a:off x="3581401" y="-152405"/>
            <a:ext cx="2976563" cy="3810004"/>
            <a:chOff x="3581401" y="-762005"/>
            <a:chExt cx="2976563" cy="3810004"/>
          </a:xfrm>
        </p:grpSpPr>
        <p:sp>
          <p:nvSpPr>
            <p:cNvPr id="41" name="Rectangle 40"/>
            <p:cNvSpPr/>
            <p:nvPr/>
          </p:nvSpPr>
          <p:spPr>
            <a:xfrm>
              <a:off x="4572000" y="228600"/>
              <a:ext cx="990600" cy="1828799"/>
            </a:xfrm>
            <a:prstGeom prst="rect">
              <a:avLst/>
            </a:prstGeom>
            <a:solidFill>
              <a:srgbClr val="FF0000">
                <a:alpha val="10000"/>
              </a:srgb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ame 41"/>
            <p:cNvSpPr/>
            <p:nvPr/>
          </p:nvSpPr>
          <p:spPr>
            <a:xfrm rot="16200000">
              <a:off x="3164681" y="-345285"/>
              <a:ext cx="3810004" cy="2976563"/>
            </a:xfrm>
            <a:prstGeom prst="frame">
              <a:avLst>
                <a:gd name="adj1" fmla="val 3257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4114800" y="304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Image Frame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8" name="Arc 47"/>
          <p:cNvSpPr/>
          <p:nvPr/>
        </p:nvSpPr>
        <p:spPr>
          <a:xfrm>
            <a:off x="3505200" y="5410200"/>
            <a:ext cx="228600" cy="457200"/>
          </a:xfrm>
          <a:prstGeom prst="arc">
            <a:avLst>
              <a:gd name="adj1" fmla="val 16200000"/>
              <a:gd name="adj2" fmla="val 5138435"/>
            </a:avLst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152400" y="3752671"/>
            <a:ext cx="403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 camera shakes less, the image changes less</a:t>
            </a:r>
          </a:p>
          <a:p>
            <a:endParaRPr lang="en-US" dirty="0"/>
          </a:p>
          <a:p>
            <a:r>
              <a:rPr lang="en-US" dirty="0" smtClean="0"/>
              <a:t>More consistent image yields less blur</a:t>
            </a:r>
            <a:endParaRPr lang="en-US" dirty="0"/>
          </a:p>
        </p:txBody>
      </p:sp>
      <p:pic>
        <p:nvPicPr>
          <p:cNvPr id="2050" name="Picture 2" descr="C:\N\EN\School\Decal\week3\blurperson2.png"/>
          <p:cNvPicPr>
            <a:picLocks noChangeAspect="1" noChangeArrowheads="1"/>
          </p:cNvPicPr>
          <p:nvPr/>
        </p:nvPicPr>
        <p:blipFill>
          <a:blip r:embed="rId2"/>
          <a:srcRect l="39593" b="45737"/>
          <a:stretch>
            <a:fillRect/>
          </a:stretch>
        </p:blipFill>
        <p:spPr bwMode="auto">
          <a:xfrm>
            <a:off x="914400" y="1752600"/>
            <a:ext cx="9906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200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6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35" presetClass="path" presetSubtype="0" repeatCount="200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33333E-6 L -0.01267 3.33333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9" presetClass="pat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0.00255 C -0.00225 0.00185 -0.00191 0.00116 -0.00156 0.00046 C -0.00069 -0.00231 -0.00034 -0.00509 -0.00104 -0.00532 C -0.00173 -0.00555 -0.00312 -0.00393 -0.00399 -0.00139 C -0.00451 0.00023 -0.00486 0.00139 -0.00486 0.00255 C -0.00503 0.00324 -0.00503 0.00394 -0.00503 0.00509 C -0.00503 0.00787 -0.00434 0.01065 -0.00382 0.01065 C -0.00295 0.01065 -0.00243 0.00787 -0.00243 0.00509 C -0.00243 0.0037 -0.00243 0.00232 -0.00278 0.00139 C -0.00295 0.00046 -0.00312 -0.00023 -0.00347 -0.00116 C -0.00434 -0.00393 -0.00573 -0.00555 -0.00642 -0.00532 C -0.00712 -0.00486 -0.00677 -0.00231 -0.0059 0.00046 C -0.00538 0.00185 -0.00486 0.00278 -0.00434 0.00347 C -0.00382 0.00417 -0.00347 0.00463 -0.00295 0.00533 C -0.00121 0.00718 0.00052 0.0081 0.00104 0.00718 C 0.00157 0.00648 0.00052 0.0044 -0.00121 0.00255 C -0.00191 0.00185 -0.00278 0.00116 -0.00347 0.0007 C -0.00382 0.00046 -0.00468 -0.00023 -0.00538 -0.00023 C -0.00764 -0.00092 -0.00955 -0.00092 -0.00972 0.00046 C -0.00972 0.00139 -0.00833 0.00255 -0.00607 0.00324 C -0.00503 0.0037 -0.00416 0.0037 -0.00347 0.0037 C -0.00278 0.0037 -0.00208 0.00347 -0.00139 0.00324 C 0.00087 0.00255 0.00261 0.00116 0.00226 0.00046 C 0.00209 -0.00092 0.00018 -0.00092 -0.00191 -0.00023 C -0.00295 -1.11111E-6 -0.00382 0.00046 -0.00451 0.00116 C -0.00503 0.00139 -0.00573 0.00185 -0.00625 0.00255 C -0.00798 0.0044 -0.00903 0.00648 -0.0085 0.00718 C -0.00798 0.0081 -0.00625 0.00718 -0.00451 0.00533 C -0.00364 0.0044 -0.00295 0.00347 -0.0026 0.00255 Z " pathEditMode="relative" rAng="0" ptsTypes="fffffffffffffffffffffffffffff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8" presetClass="emph" presetSubtype="0" repeatCount="500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7"/>
          <p:cNvGrpSpPr/>
          <p:nvPr/>
        </p:nvGrpSpPr>
        <p:grpSpPr>
          <a:xfrm>
            <a:off x="5791200" y="4800600"/>
            <a:ext cx="639536" cy="1143001"/>
            <a:chOff x="2667000" y="5334000"/>
            <a:chExt cx="639536" cy="1143001"/>
          </a:xfrm>
        </p:grpSpPr>
        <p:sp>
          <p:nvSpPr>
            <p:cNvPr id="50" name="Oval 49"/>
            <p:cNvSpPr/>
            <p:nvPr/>
          </p:nvSpPr>
          <p:spPr>
            <a:xfrm>
              <a:off x="2667000" y="5334000"/>
              <a:ext cx="457200" cy="5334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/>
            <p:nvPr/>
          </p:nvCxnSpPr>
          <p:spPr>
            <a:xfrm rot="5400000">
              <a:off x="2667716" y="6019722"/>
              <a:ext cx="456406" cy="951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857975" y="6286976"/>
              <a:ext cx="228601" cy="151449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2704625" y="6286977"/>
              <a:ext cx="228599" cy="151449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Freeform 58"/>
            <p:cNvSpPr/>
            <p:nvPr/>
          </p:nvSpPr>
          <p:spPr>
            <a:xfrm>
              <a:off x="2930979" y="5772150"/>
              <a:ext cx="375557" cy="228600"/>
            </a:xfrm>
            <a:custGeom>
              <a:avLst/>
              <a:gdLst>
                <a:gd name="connsiteX0" fmla="*/ 0 w 375557"/>
                <a:gd name="connsiteY0" fmla="*/ 228600 h 228600"/>
                <a:gd name="connsiteX1" fmla="*/ 187778 w 375557"/>
                <a:gd name="connsiteY1" fmla="*/ 171450 h 228600"/>
                <a:gd name="connsiteX2" fmla="*/ 375557 w 375557"/>
                <a:gd name="connsiteY2" fmla="*/ 0 h 228600"/>
                <a:gd name="connsiteX0" fmla="*/ 0 w 375557"/>
                <a:gd name="connsiteY0" fmla="*/ 228600 h 228600"/>
                <a:gd name="connsiteX1" fmla="*/ 187778 w 375557"/>
                <a:gd name="connsiteY1" fmla="*/ 171450 h 228600"/>
                <a:gd name="connsiteX2" fmla="*/ 375557 w 375557"/>
                <a:gd name="connsiteY2" fmla="*/ 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5557" h="228600">
                  <a:moveTo>
                    <a:pt x="0" y="228600"/>
                  </a:moveTo>
                  <a:cubicBezTo>
                    <a:pt x="62592" y="219075"/>
                    <a:pt x="125185" y="209550"/>
                    <a:pt x="187778" y="171450"/>
                  </a:cubicBezTo>
                  <a:cubicBezTo>
                    <a:pt x="250371" y="133350"/>
                    <a:pt x="312964" y="66675"/>
                    <a:pt x="375557" y="0"/>
                  </a:cubicBezTo>
                </a:path>
              </a:pathLst>
            </a:cu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72"/>
            <p:cNvGrpSpPr/>
            <p:nvPr/>
          </p:nvGrpSpPr>
          <p:grpSpPr>
            <a:xfrm>
              <a:off x="2971800" y="5486400"/>
              <a:ext cx="76200" cy="76200"/>
              <a:chOff x="2971800" y="5562600"/>
              <a:chExt cx="76200" cy="76200"/>
            </a:xfrm>
          </p:grpSpPr>
          <p:sp>
            <p:nvSpPr>
              <p:cNvPr id="65" name="Oval 64"/>
              <p:cNvSpPr/>
              <p:nvPr/>
            </p:nvSpPr>
            <p:spPr>
              <a:xfrm>
                <a:off x="2971800" y="55626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3002281" y="5593081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" name="Freeform 59"/>
            <p:cNvSpPr/>
            <p:nvPr/>
          </p:nvSpPr>
          <p:spPr>
            <a:xfrm>
              <a:off x="2798989" y="5538107"/>
              <a:ext cx="327932" cy="446314"/>
            </a:xfrm>
            <a:custGeom>
              <a:avLst/>
              <a:gdLst>
                <a:gd name="connsiteX0" fmla="*/ 74840 w 327932"/>
                <a:gd name="connsiteY0" fmla="*/ 522514 h 522514"/>
                <a:gd name="connsiteX1" fmla="*/ 42182 w 327932"/>
                <a:gd name="connsiteY1" fmla="*/ 220436 h 522514"/>
                <a:gd name="connsiteX2" fmla="*/ 327932 w 327932"/>
                <a:gd name="connsiteY2" fmla="*/ 0 h 522514"/>
                <a:gd name="connsiteX0" fmla="*/ 74840 w 327932"/>
                <a:gd name="connsiteY0" fmla="*/ 446314 h 446314"/>
                <a:gd name="connsiteX1" fmla="*/ 42182 w 327932"/>
                <a:gd name="connsiteY1" fmla="*/ 144236 h 446314"/>
                <a:gd name="connsiteX2" fmla="*/ 327932 w 327932"/>
                <a:gd name="connsiteY2" fmla="*/ 0 h 446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7932" h="446314">
                  <a:moveTo>
                    <a:pt x="74840" y="446314"/>
                  </a:moveTo>
                  <a:cubicBezTo>
                    <a:pt x="37420" y="338818"/>
                    <a:pt x="0" y="218622"/>
                    <a:pt x="42182" y="144236"/>
                  </a:cubicBezTo>
                  <a:cubicBezTo>
                    <a:pt x="84364" y="69850"/>
                    <a:pt x="206148" y="66675"/>
                    <a:pt x="327932" y="0"/>
                  </a:cubicBezTo>
                </a:path>
              </a:pathLst>
            </a:cu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2790825" y="5472113"/>
              <a:ext cx="102394" cy="57150"/>
            </a:xfrm>
            <a:custGeom>
              <a:avLst/>
              <a:gdLst>
                <a:gd name="connsiteX0" fmla="*/ 0 w 102394"/>
                <a:gd name="connsiteY0" fmla="*/ 0 h 57150"/>
                <a:gd name="connsiteX1" fmla="*/ 0 w 102394"/>
                <a:gd name="connsiteY1" fmla="*/ 0 h 57150"/>
                <a:gd name="connsiteX2" fmla="*/ 102394 w 102394"/>
                <a:gd name="connsiteY2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2394" h="57150">
                  <a:moveTo>
                    <a:pt x="0" y="0"/>
                  </a:moveTo>
                  <a:lnTo>
                    <a:pt x="0" y="0"/>
                  </a:lnTo>
                  <a:lnTo>
                    <a:pt x="102394" y="57150"/>
                  </a:lnTo>
                </a:path>
              </a:pathLst>
            </a:cu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24"/>
          <p:cNvGrpSpPr/>
          <p:nvPr/>
        </p:nvGrpSpPr>
        <p:grpSpPr>
          <a:xfrm>
            <a:off x="7086600" y="4191000"/>
            <a:ext cx="943450" cy="1905000"/>
            <a:chOff x="7133750" y="2820194"/>
            <a:chExt cx="943450" cy="1905000"/>
          </a:xfrm>
          <a:effectLst>
            <a:outerShdw blurRad="190500" dist="38100" dir="1740000" sx="102000" sy="102000" algn="tl" rotWithShape="0">
              <a:prstClr val="black">
                <a:alpha val="81000"/>
              </a:prstClr>
            </a:outerShdw>
          </a:effectLst>
        </p:grpSpPr>
        <p:cxnSp>
          <p:nvCxnSpPr>
            <p:cNvPr id="24" name="Straight Connector 23"/>
            <p:cNvCxnSpPr/>
            <p:nvPr/>
          </p:nvCxnSpPr>
          <p:spPr>
            <a:xfrm rot="5400000">
              <a:off x="6668294" y="3771900"/>
              <a:ext cx="19050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7239000" y="3276600"/>
              <a:ext cx="838200" cy="8382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hord 18"/>
            <p:cNvSpPr/>
            <p:nvPr/>
          </p:nvSpPr>
          <p:spPr>
            <a:xfrm rot="2869061">
              <a:off x="7133750" y="3400036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7162800" y="3429000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Chord 20"/>
            <p:cNvSpPr/>
            <p:nvPr/>
          </p:nvSpPr>
          <p:spPr>
            <a:xfrm rot="20700000">
              <a:off x="7188489" y="3860511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 rot="17830939">
              <a:off x="7217539" y="3949202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6"/>
          <p:cNvGrpSpPr/>
          <p:nvPr/>
        </p:nvGrpSpPr>
        <p:grpSpPr>
          <a:xfrm>
            <a:off x="5790983" y="3566806"/>
            <a:ext cx="1446166" cy="3120673"/>
            <a:chOff x="2742983" y="1890406"/>
            <a:chExt cx="1446166" cy="3120673"/>
          </a:xfrm>
        </p:grpSpPr>
        <p:grpSp>
          <p:nvGrpSpPr>
            <p:cNvPr id="8" name="Group 15"/>
            <p:cNvGrpSpPr/>
            <p:nvPr/>
          </p:nvGrpSpPr>
          <p:grpSpPr>
            <a:xfrm rot="238013">
              <a:off x="3124200" y="3262468"/>
              <a:ext cx="419100" cy="304800"/>
              <a:chOff x="1562100" y="3200400"/>
              <a:chExt cx="419100" cy="3048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562100" y="3200400"/>
                <a:ext cx="342900" cy="304800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Can 10"/>
              <p:cNvSpPr/>
              <p:nvPr/>
            </p:nvSpPr>
            <p:spPr>
              <a:xfrm rot="5400000">
                <a:off x="1734540" y="3203121"/>
                <a:ext cx="193964" cy="299357"/>
              </a:xfrm>
              <a:prstGeom prst="can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1862138" y="3255169"/>
                <a:ext cx="42862" cy="185737"/>
              </a:xfrm>
              <a:custGeom>
                <a:avLst/>
                <a:gdLst>
                  <a:gd name="connsiteX0" fmla="*/ 42862 w 42862"/>
                  <a:gd name="connsiteY0" fmla="*/ 0 h 185737"/>
                  <a:gd name="connsiteX1" fmla="*/ 2381 w 42862"/>
                  <a:gd name="connsiteY1" fmla="*/ 92869 h 185737"/>
                  <a:gd name="connsiteX2" fmla="*/ 28574 w 42862"/>
                  <a:gd name="connsiteY2" fmla="*/ 185737 h 1857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862" h="185737">
                    <a:moveTo>
                      <a:pt x="42862" y="0"/>
                    </a:moveTo>
                    <a:cubicBezTo>
                      <a:pt x="23812" y="30956"/>
                      <a:pt x="4762" y="61913"/>
                      <a:pt x="2381" y="92869"/>
                    </a:cubicBezTo>
                    <a:cubicBezTo>
                      <a:pt x="0" y="123825"/>
                      <a:pt x="14287" y="154781"/>
                      <a:pt x="28574" y="185737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7"/>
            <p:cNvGrpSpPr/>
            <p:nvPr/>
          </p:nvGrpSpPr>
          <p:grpSpPr>
            <a:xfrm rot="163373">
              <a:off x="2742983" y="1890406"/>
              <a:ext cx="1446166" cy="3120673"/>
              <a:chOff x="2744059" y="1892241"/>
              <a:chExt cx="1446166" cy="3120673"/>
            </a:xfrm>
          </p:grpSpPr>
          <p:sp>
            <p:nvSpPr>
              <p:cNvPr id="6" name="Flowchart: Merge 5"/>
              <p:cNvSpPr/>
              <p:nvPr/>
            </p:nvSpPr>
            <p:spPr>
              <a:xfrm rot="5400000">
                <a:off x="2299836" y="3122526"/>
                <a:ext cx="3120673" cy="660104"/>
              </a:xfrm>
              <a:prstGeom prst="flowChartMerge">
                <a:avLst/>
              </a:prstGeom>
              <a:solidFill>
                <a:schemeClr val="accent1">
                  <a:alpha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Flowchart: Merge 6"/>
              <p:cNvSpPr/>
              <p:nvPr/>
            </p:nvSpPr>
            <p:spPr>
              <a:xfrm rot="5400000">
                <a:off x="2896029" y="3048429"/>
                <a:ext cx="457200" cy="761140"/>
              </a:xfrm>
              <a:prstGeom prst="flowChartMerg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8" name="Arc 47"/>
          <p:cNvSpPr/>
          <p:nvPr/>
        </p:nvSpPr>
        <p:spPr>
          <a:xfrm>
            <a:off x="6477000" y="4876800"/>
            <a:ext cx="228600" cy="457200"/>
          </a:xfrm>
          <a:prstGeom prst="arc">
            <a:avLst>
              <a:gd name="adj1" fmla="val 16200000"/>
              <a:gd name="adj2" fmla="val 5138435"/>
            </a:avLst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152400" y="3752671"/>
            <a:ext cx="426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Wider angle of view means same physical rotation/shake alters field of view less</a:t>
            </a:r>
          </a:p>
          <a:p>
            <a:endParaRPr lang="en-US" dirty="0"/>
          </a:p>
          <a:p>
            <a:r>
              <a:rPr lang="en-US" dirty="0" smtClean="0"/>
              <a:t>This more consistent image yields less blur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4822469" y="1375351"/>
            <a:ext cx="435331" cy="910649"/>
            <a:chOff x="3809206" y="457200"/>
            <a:chExt cx="838200" cy="1753394"/>
          </a:xfrm>
        </p:grpSpPr>
        <p:cxnSp>
          <p:nvCxnSpPr>
            <p:cNvPr id="46" name="Straight Connector 45"/>
            <p:cNvCxnSpPr/>
            <p:nvPr/>
          </p:nvCxnSpPr>
          <p:spPr>
            <a:xfrm rot="5400000">
              <a:off x="3657600" y="1676400"/>
              <a:ext cx="10668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/>
            <p:cNvSpPr/>
            <p:nvPr/>
          </p:nvSpPr>
          <p:spPr>
            <a:xfrm rot="16200000">
              <a:off x="3809206" y="457200"/>
              <a:ext cx="838200" cy="8382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Chord 52"/>
            <p:cNvSpPr/>
            <p:nvPr/>
          </p:nvSpPr>
          <p:spPr>
            <a:xfrm rot="17541080">
              <a:off x="4308520" y="656749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 rot="16200000">
              <a:off x="4419600" y="762000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Chord 56"/>
            <p:cNvSpPr/>
            <p:nvPr/>
          </p:nvSpPr>
          <p:spPr>
            <a:xfrm rot="17541080">
              <a:off x="3933349" y="656749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 rot="16200000">
              <a:off x="3962400" y="762000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Chord 60"/>
            <p:cNvSpPr/>
            <p:nvPr/>
          </p:nvSpPr>
          <p:spPr>
            <a:xfrm rot="17103624">
              <a:off x="4102004" y="882343"/>
              <a:ext cx="228600" cy="359542"/>
            </a:xfrm>
            <a:prstGeom prst="chord">
              <a:avLst>
                <a:gd name="adj1" fmla="val 6186051"/>
                <a:gd name="adj2" fmla="val 1463888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657600" y="-152400"/>
            <a:ext cx="2976563" cy="3810004"/>
            <a:chOff x="3581401" y="-762005"/>
            <a:chExt cx="2976563" cy="3810004"/>
          </a:xfrm>
        </p:grpSpPr>
        <p:sp>
          <p:nvSpPr>
            <p:cNvPr id="63" name="Rectangle 62"/>
            <p:cNvSpPr/>
            <p:nvPr/>
          </p:nvSpPr>
          <p:spPr>
            <a:xfrm>
              <a:off x="4572000" y="228600"/>
              <a:ext cx="990600" cy="1828799"/>
            </a:xfrm>
            <a:prstGeom prst="rect">
              <a:avLst/>
            </a:prstGeom>
            <a:solidFill>
              <a:srgbClr val="FF0000">
                <a:alpha val="10000"/>
              </a:srgb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ame 63"/>
            <p:cNvSpPr/>
            <p:nvPr/>
          </p:nvSpPr>
          <p:spPr>
            <a:xfrm rot="16200000">
              <a:off x="3164681" y="-345285"/>
              <a:ext cx="3810004" cy="2976563"/>
            </a:xfrm>
            <a:prstGeom prst="frame">
              <a:avLst>
                <a:gd name="adj1" fmla="val 3257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pic>
        <p:nvPicPr>
          <p:cNvPr id="3076" name="Picture 4" descr="C:\N\EN\School\Decal\week3\blurperson_small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5257800"/>
            <a:ext cx="474662" cy="9318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200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480000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9" presetClass="pat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0.00255 C -0.00225 0.00185 -0.00191 0.00116 -0.00156 0.00046 C -0.00069 -0.00231 -0.00034 -0.00509 -0.00104 -0.00532 C -0.00173 -0.00555 -0.00312 -0.00393 -0.00399 -0.00139 C -0.00451 0.00023 -0.00486 0.00139 -0.00486 0.00255 C -0.00503 0.00324 -0.00503 0.00394 -0.00503 0.00509 C -0.00503 0.00787 -0.00434 0.01065 -0.00382 0.01065 C -0.00295 0.01065 -0.00243 0.00787 -0.00243 0.00509 C -0.00243 0.0037 -0.00243 0.00232 -0.00278 0.00139 C -0.00295 0.00046 -0.00312 -0.00023 -0.00347 -0.00116 C -0.00434 -0.00393 -0.00573 -0.00555 -0.00642 -0.00532 C -0.00712 -0.00486 -0.00677 -0.00231 -0.0059 0.00046 C -0.00538 0.00185 -0.00486 0.00278 -0.00434 0.00347 C -0.00382 0.00417 -0.00347 0.00463 -0.00295 0.00533 C -0.00121 0.00718 0.00052 0.0081 0.00104 0.00718 C 0.00157 0.00648 0.00052 0.0044 -0.00121 0.00255 C -0.00191 0.00185 -0.00278 0.00116 -0.00347 0.0007 C -0.00382 0.00046 -0.00468 -0.00023 -0.00538 -0.00023 C -0.00764 -0.00092 -0.00955 -0.00092 -0.00972 0.00046 C -0.00972 0.00139 -0.00833 0.00255 -0.00607 0.00324 C -0.00503 0.0037 -0.00416 0.0037 -0.00347 0.0037 C -0.00278 0.0037 -0.00208 0.00347 -0.00139 0.00324 C 0.00087 0.00255 0.00261 0.00116 0.00226 0.00046 C 0.00209 -0.00092 0.00018 -0.00092 -0.00191 -0.00023 C -0.00295 -1.11111E-6 -0.00382 0.00046 -0.00451 0.00116 C -0.00503 0.00139 -0.00573 0.00185 -0.00625 0.00255 C -0.00798 0.0044 -0.00903 0.00648 -0.0085 0.00718 C -0.00798 0.0081 -0.00625 0.00718 -0.00451 0.00533 C -0.00364 0.0044 -0.00295 0.00347 -0.0026 0.00255 Z " pathEditMode="relative" rAng="0" ptsTypes="fffffffffffffffffffffffffffff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8" presetClass="emph" presetSubtype="0" repeatCount="200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5" presetClass="path" presetSubtype="0" repeatCount="200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44444E-6 L -0.01267 4.44444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1717208" y="609605"/>
            <a:ext cx="383722" cy="685801"/>
            <a:chOff x="2667000" y="5334000"/>
            <a:chExt cx="639536" cy="1143001"/>
          </a:xfrm>
        </p:grpSpPr>
        <p:sp>
          <p:nvSpPr>
            <p:cNvPr id="36" name="Oval 35"/>
            <p:cNvSpPr/>
            <p:nvPr/>
          </p:nvSpPr>
          <p:spPr>
            <a:xfrm>
              <a:off x="2667000" y="5334000"/>
              <a:ext cx="457200" cy="5334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/>
            <p:nvPr/>
          </p:nvCxnSpPr>
          <p:spPr>
            <a:xfrm rot="5400000">
              <a:off x="2667716" y="6019722"/>
              <a:ext cx="456406" cy="951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2857975" y="6286976"/>
              <a:ext cx="228601" cy="151449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 flipH="1" flipV="1">
              <a:off x="2704625" y="6286977"/>
              <a:ext cx="228599" cy="151449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Freeform 39"/>
            <p:cNvSpPr/>
            <p:nvPr/>
          </p:nvSpPr>
          <p:spPr>
            <a:xfrm>
              <a:off x="2930979" y="5772150"/>
              <a:ext cx="375557" cy="228600"/>
            </a:xfrm>
            <a:custGeom>
              <a:avLst/>
              <a:gdLst>
                <a:gd name="connsiteX0" fmla="*/ 0 w 375557"/>
                <a:gd name="connsiteY0" fmla="*/ 228600 h 228600"/>
                <a:gd name="connsiteX1" fmla="*/ 187778 w 375557"/>
                <a:gd name="connsiteY1" fmla="*/ 171450 h 228600"/>
                <a:gd name="connsiteX2" fmla="*/ 375557 w 375557"/>
                <a:gd name="connsiteY2" fmla="*/ 0 h 228600"/>
                <a:gd name="connsiteX0" fmla="*/ 0 w 375557"/>
                <a:gd name="connsiteY0" fmla="*/ 228600 h 228600"/>
                <a:gd name="connsiteX1" fmla="*/ 187778 w 375557"/>
                <a:gd name="connsiteY1" fmla="*/ 171450 h 228600"/>
                <a:gd name="connsiteX2" fmla="*/ 375557 w 375557"/>
                <a:gd name="connsiteY2" fmla="*/ 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5557" h="228600">
                  <a:moveTo>
                    <a:pt x="0" y="228600"/>
                  </a:moveTo>
                  <a:cubicBezTo>
                    <a:pt x="62592" y="219075"/>
                    <a:pt x="125185" y="209550"/>
                    <a:pt x="187778" y="171450"/>
                  </a:cubicBezTo>
                  <a:cubicBezTo>
                    <a:pt x="250371" y="133350"/>
                    <a:pt x="312964" y="66675"/>
                    <a:pt x="375557" y="0"/>
                  </a:cubicBezTo>
                </a:path>
              </a:pathLst>
            </a:cu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72"/>
            <p:cNvGrpSpPr/>
            <p:nvPr/>
          </p:nvGrpSpPr>
          <p:grpSpPr>
            <a:xfrm>
              <a:off x="2971800" y="5486400"/>
              <a:ext cx="76200" cy="76200"/>
              <a:chOff x="2971800" y="5562600"/>
              <a:chExt cx="76200" cy="76200"/>
            </a:xfrm>
          </p:grpSpPr>
          <p:sp>
            <p:nvSpPr>
              <p:cNvPr id="44" name="Oval 43"/>
              <p:cNvSpPr/>
              <p:nvPr/>
            </p:nvSpPr>
            <p:spPr>
              <a:xfrm>
                <a:off x="2971800" y="55626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3002281" y="5593081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2" name="Freeform 41"/>
            <p:cNvSpPr/>
            <p:nvPr/>
          </p:nvSpPr>
          <p:spPr>
            <a:xfrm>
              <a:off x="2798989" y="5538107"/>
              <a:ext cx="327932" cy="446314"/>
            </a:xfrm>
            <a:custGeom>
              <a:avLst/>
              <a:gdLst>
                <a:gd name="connsiteX0" fmla="*/ 74840 w 327932"/>
                <a:gd name="connsiteY0" fmla="*/ 522514 h 522514"/>
                <a:gd name="connsiteX1" fmla="*/ 42182 w 327932"/>
                <a:gd name="connsiteY1" fmla="*/ 220436 h 522514"/>
                <a:gd name="connsiteX2" fmla="*/ 327932 w 327932"/>
                <a:gd name="connsiteY2" fmla="*/ 0 h 522514"/>
                <a:gd name="connsiteX0" fmla="*/ 74840 w 327932"/>
                <a:gd name="connsiteY0" fmla="*/ 446314 h 446314"/>
                <a:gd name="connsiteX1" fmla="*/ 42182 w 327932"/>
                <a:gd name="connsiteY1" fmla="*/ 144236 h 446314"/>
                <a:gd name="connsiteX2" fmla="*/ 327932 w 327932"/>
                <a:gd name="connsiteY2" fmla="*/ 0 h 446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7932" h="446314">
                  <a:moveTo>
                    <a:pt x="74840" y="446314"/>
                  </a:moveTo>
                  <a:cubicBezTo>
                    <a:pt x="37420" y="338818"/>
                    <a:pt x="0" y="218622"/>
                    <a:pt x="42182" y="144236"/>
                  </a:cubicBezTo>
                  <a:cubicBezTo>
                    <a:pt x="84364" y="69850"/>
                    <a:pt x="206148" y="66675"/>
                    <a:pt x="327932" y="0"/>
                  </a:cubicBezTo>
                </a:path>
              </a:pathLst>
            </a:cu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2790825" y="5472113"/>
              <a:ext cx="102394" cy="57150"/>
            </a:xfrm>
            <a:custGeom>
              <a:avLst/>
              <a:gdLst>
                <a:gd name="connsiteX0" fmla="*/ 0 w 102394"/>
                <a:gd name="connsiteY0" fmla="*/ 0 h 57150"/>
                <a:gd name="connsiteX1" fmla="*/ 0 w 102394"/>
                <a:gd name="connsiteY1" fmla="*/ 0 h 57150"/>
                <a:gd name="connsiteX2" fmla="*/ 102394 w 102394"/>
                <a:gd name="connsiteY2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2394" h="57150">
                  <a:moveTo>
                    <a:pt x="0" y="0"/>
                  </a:moveTo>
                  <a:lnTo>
                    <a:pt x="0" y="0"/>
                  </a:lnTo>
                  <a:lnTo>
                    <a:pt x="102394" y="57150"/>
                  </a:lnTo>
                </a:path>
              </a:pathLst>
            </a:cu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463130" y="457205"/>
            <a:ext cx="566070" cy="1143000"/>
            <a:chOff x="7133750" y="2820194"/>
            <a:chExt cx="943450" cy="1905000"/>
          </a:xfrm>
          <a:effectLst>
            <a:outerShdw blurRad="190500" dist="38100" dir="1740000" sx="102000" sy="102000" algn="tl" rotWithShape="0">
              <a:prstClr val="black">
                <a:alpha val="81000"/>
              </a:prstClr>
            </a:outerShdw>
          </a:effectLst>
        </p:grpSpPr>
        <p:cxnSp>
          <p:nvCxnSpPr>
            <p:cNvPr id="47" name="Straight Connector 46"/>
            <p:cNvCxnSpPr/>
            <p:nvPr/>
          </p:nvCxnSpPr>
          <p:spPr>
            <a:xfrm rot="5400000">
              <a:off x="6668294" y="3771900"/>
              <a:ext cx="19050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7239000" y="3276600"/>
              <a:ext cx="838200" cy="8382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Chord 48"/>
            <p:cNvSpPr/>
            <p:nvPr/>
          </p:nvSpPr>
          <p:spPr>
            <a:xfrm rot="2869061">
              <a:off x="7133750" y="3400036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7162800" y="3429000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Chord 50"/>
            <p:cNvSpPr/>
            <p:nvPr/>
          </p:nvSpPr>
          <p:spPr>
            <a:xfrm rot="20700000">
              <a:off x="7188489" y="3860511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 rot="17830939">
              <a:off x="7217539" y="3949202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 rot="916142">
            <a:off x="-215549" y="716285"/>
            <a:ext cx="4754879" cy="274320"/>
            <a:chOff x="-457200" y="3200400"/>
            <a:chExt cx="7924799" cy="457200"/>
          </a:xfrm>
        </p:grpSpPr>
        <p:grpSp>
          <p:nvGrpSpPr>
            <p:cNvPr id="54" name="Group 15"/>
            <p:cNvGrpSpPr/>
            <p:nvPr/>
          </p:nvGrpSpPr>
          <p:grpSpPr>
            <a:xfrm rot="238013">
              <a:off x="3124200" y="3262468"/>
              <a:ext cx="419100" cy="304800"/>
              <a:chOff x="1562100" y="3200400"/>
              <a:chExt cx="419100" cy="304800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1562100" y="3200400"/>
                <a:ext cx="342900" cy="304800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Can 58"/>
              <p:cNvSpPr/>
              <p:nvPr/>
            </p:nvSpPr>
            <p:spPr>
              <a:xfrm rot="5400000">
                <a:off x="1734540" y="3203121"/>
                <a:ext cx="193964" cy="299357"/>
              </a:xfrm>
              <a:prstGeom prst="can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59"/>
              <p:cNvSpPr/>
              <p:nvPr/>
            </p:nvSpPr>
            <p:spPr>
              <a:xfrm>
                <a:off x="1862138" y="3255169"/>
                <a:ext cx="42862" cy="185737"/>
              </a:xfrm>
              <a:custGeom>
                <a:avLst/>
                <a:gdLst>
                  <a:gd name="connsiteX0" fmla="*/ 42862 w 42862"/>
                  <a:gd name="connsiteY0" fmla="*/ 0 h 185737"/>
                  <a:gd name="connsiteX1" fmla="*/ 2381 w 42862"/>
                  <a:gd name="connsiteY1" fmla="*/ 92869 h 185737"/>
                  <a:gd name="connsiteX2" fmla="*/ 28574 w 42862"/>
                  <a:gd name="connsiteY2" fmla="*/ 185737 h 1857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862" h="185737">
                    <a:moveTo>
                      <a:pt x="42862" y="0"/>
                    </a:moveTo>
                    <a:cubicBezTo>
                      <a:pt x="23812" y="30956"/>
                      <a:pt x="4762" y="61913"/>
                      <a:pt x="2381" y="92869"/>
                    </a:cubicBezTo>
                    <a:cubicBezTo>
                      <a:pt x="0" y="123825"/>
                      <a:pt x="14287" y="154781"/>
                      <a:pt x="28574" y="185737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5" name="Group 7"/>
            <p:cNvGrpSpPr/>
            <p:nvPr/>
          </p:nvGrpSpPr>
          <p:grpSpPr>
            <a:xfrm rot="163373">
              <a:off x="-457200" y="3200400"/>
              <a:ext cx="7924799" cy="457200"/>
              <a:chOff x="-457200" y="3200400"/>
              <a:chExt cx="7924799" cy="457200"/>
            </a:xfrm>
          </p:grpSpPr>
          <p:sp>
            <p:nvSpPr>
              <p:cNvPr id="56" name="Flowchart: Merge 55"/>
              <p:cNvSpPr/>
              <p:nvPr/>
            </p:nvSpPr>
            <p:spPr>
              <a:xfrm rot="5400000">
                <a:off x="5257799" y="1447800"/>
                <a:ext cx="457200" cy="3962400"/>
              </a:xfrm>
              <a:prstGeom prst="flowChartMerge">
                <a:avLst/>
              </a:prstGeom>
              <a:solidFill>
                <a:schemeClr val="accent1">
                  <a:alpha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Flowchart: Merge 56"/>
              <p:cNvSpPr/>
              <p:nvPr/>
            </p:nvSpPr>
            <p:spPr>
              <a:xfrm rot="5400000">
                <a:off x="1295400" y="1447800"/>
                <a:ext cx="457200" cy="3962400"/>
              </a:xfrm>
              <a:prstGeom prst="flowChartMerg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1" name="Group 60"/>
          <p:cNvGrpSpPr/>
          <p:nvPr/>
        </p:nvGrpSpPr>
        <p:grpSpPr>
          <a:xfrm>
            <a:off x="6629184" y="613356"/>
            <a:ext cx="799600" cy="1672649"/>
            <a:chOff x="3809206" y="457200"/>
            <a:chExt cx="838200" cy="1753394"/>
          </a:xfrm>
        </p:grpSpPr>
        <p:cxnSp>
          <p:nvCxnSpPr>
            <p:cNvPr id="62" name="Straight Connector 61"/>
            <p:cNvCxnSpPr/>
            <p:nvPr/>
          </p:nvCxnSpPr>
          <p:spPr>
            <a:xfrm rot="5400000">
              <a:off x="3657600" y="1676400"/>
              <a:ext cx="10668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Oval 62"/>
            <p:cNvSpPr/>
            <p:nvPr/>
          </p:nvSpPr>
          <p:spPr>
            <a:xfrm rot="16200000">
              <a:off x="3809206" y="457200"/>
              <a:ext cx="838200" cy="8382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Chord 63"/>
            <p:cNvSpPr/>
            <p:nvPr/>
          </p:nvSpPr>
          <p:spPr>
            <a:xfrm rot="17541080">
              <a:off x="4308520" y="656749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 rot="16200000">
              <a:off x="4419600" y="762000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Chord 65"/>
            <p:cNvSpPr/>
            <p:nvPr/>
          </p:nvSpPr>
          <p:spPr>
            <a:xfrm rot="17541080">
              <a:off x="3933349" y="656749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 rot="16200000">
              <a:off x="3962400" y="762000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Chord 67"/>
            <p:cNvSpPr/>
            <p:nvPr/>
          </p:nvSpPr>
          <p:spPr>
            <a:xfrm rot="17103624">
              <a:off x="4102004" y="882343"/>
              <a:ext cx="228600" cy="359542"/>
            </a:xfrm>
            <a:prstGeom prst="chord">
              <a:avLst>
                <a:gd name="adj1" fmla="val 6186051"/>
                <a:gd name="adj2" fmla="val 1463888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7276386" y="0"/>
            <a:ext cx="1486614" cy="1902868"/>
            <a:chOff x="3581401" y="-762005"/>
            <a:chExt cx="2976563" cy="3810004"/>
          </a:xfrm>
        </p:grpSpPr>
        <p:sp>
          <p:nvSpPr>
            <p:cNvPr id="70" name="Rectangle 69"/>
            <p:cNvSpPr/>
            <p:nvPr/>
          </p:nvSpPr>
          <p:spPr>
            <a:xfrm>
              <a:off x="4572000" y="228600"/>
              <a:ext cx="990600" cy="1828799"/>
            </a:xfrm>
            <a:prstGeom prst="rect">
              <a:avLst/>
            </a:prstGeom>
            <a:solidFill>
              <a:srgbClr val="FF0000">
                <a:alpha val="10000"/>
              </a:srgb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ame 70"/>
            <p:cNvSpPr/>
            <p:nvPr/>
          </p:nvSpPr>
          <p:spPr>
            <a:xfrm rot="16200000">
              <a:off x="3164681" y="-345285"/>
              <a:ext cx="3810004" cy="2976563"/>
            </a:xfrm>
            <a:prstGeom prst="frame">
              <a:avLst>
                <a:gd name="adj1" fmla="val 3257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74" name="Arc 73"/>
          <p:cNvSpPr/>
          <p:nvPr/>
        </p:nvSpPr>
        <p:spPr>
          <a:xfrm>
            <a:off x="2209800" y="685800"/>
            <a:ext cx="137160" cy="274320"/>
          </a:xfrm>
          <a:prstGeom prst="arc">
            <a:avLst>
              <a:gd name="adj1" fmla="val 16200000"/>
              <a:gd name="adj2" fmla="val 5138435"/>
            </a:avLst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2" name="Group 181"/>
          <p:cNvGrpSpPr/>
          <p:nvPr/>
        </p:nvGrpSpPr>
        <p:grpSpPr>
          <a:xfrm>
            <a:off x="1717208" y="2895600"/>
            <a:ext cx="383722" cy="685801"/>
            <a:chOff x="2667000" y="5334000"/>
            <a:chExt cx="639536" cy="1143001"/>
          </a:xfrm>
        </p:grpSpPr>
        <p:sp>
          <p:nvSpPr>
            <p:cNvPr id="183" name="Oval 182"/>
            <p:cNvSpPr/>
            <p:nvPr/>
          </p:nvSpPr>
          <p:spPr>
            <a:xfrm>
              <a:off x="2667000" y="5334000"/>
              <a:ext cx="457200" cy="5334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4" name="Straight Connector 183"/>
            <p:cNvCxnSpPr/>
            <p:nvPr/>
          </p:nvCxnSpPr>
          <p:spPr>
            <a:xfrm rot="5400000">
              <a:off x="2667716" y="6019722"/>
              <a:ext cx="456406" cy="951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16200000" flipH="1">
              <a:off x="2857975" y="6286976"/>
              <a:ext cx="228601" cy="151449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5400000" flipH="1" flipV="1">
              <a:off x="2704625" y="6286977"/>
              <a:ext cx="228599" cy="151449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Freeform 186"/>
            <p:cNvSpPr/>
            <p:nvPr/>
          </p:nvSpPr>
          <p:spPr>
            <a:xfrm>
              <a:off x="2930979" y="5772150"/>
              <a:ext cx="375557" cy="228600"/>
            </a:xfrm>
            <a:custGeom>
              <a:avLst/>
              <a:gdLst>
                <a:gd name="connsiteX0" fmla="*/ 0 w 375557"/>
                <a:gd name="connsiteY0" fmla="*/ 228600 h 228600"/>
                <a:gd name="connsiteX1" fmla="*/ 187778 w 375557"/>
                <a:gd name="connsiteY1" fmla="*/ 171450 h 228600"/>
                <a:gd name="connsiteX2" fmla="*/ 375557 w 375557"/>
                <a:gd name="connsiteY2" fmla="*/ 0 h 228600"/>
                <a:gd name="connsiteX0" fmla="*/ 0 w 375557"/>
                <a:gd name="connsiteY0" fmla="*/ 228600 h 228600"/>
                <a:gd name="connsiteX1" fmla="*/ 187778 w 375557"/>
                <a:gd name="connsiteY1" fmla="*/ 171450 h 228600"/>
                <a:gd name="connsiteX2" fmla="*/ 375557 w 375557"/>
                <a:gd name="connsiteY2" fmla="*/ 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5557" h="228600">
                  <a:moveTo>
                    <a:pt x="0" y="228600"/>
                  </a:moveTo>
                  <a:cubicBezTo>
                    <a:pt x="62592" y="219075"/>
                    <a:pt x="125185" y="209550"/>
                    <a:pt x="187778" y="171450"/>
                  </a:cubicBezTo>
                  <a:cubicBezTo>
                    <a:pt x="250371" y="133350"/>
                    <a:pt x="312964" y="66675"/>
                    <a:pt x="375557" y="0"/>
                  </a:cubicBezTo>
                </a:path>
              </a:pathLst>
            </a:cu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8" name="Group 72"/>
            <p:cNvGrpSpPr/>
            <p:nvPr/>
          </p:nvGrpSpPr>
          <p:grpSpPr>
            <a:xfrm>
              <a:off x="2971800" y="5486400"/>
              <a:ext cx="76200" cy="76200"/>
              <a:chOff x="2971800" y="5562600"/>
              <a:chExt cx="76200" cy="76200"/>
            </a:xfrm>
          </p:grpSpPr>
          <p:sp>
            <p:nvSpPr>
              <p:cNvPr id="191" name="Oval 190"/>
              <p:cNvSpPr/>
              <p:nvPr/>
            </p:nvSpPr>
            <p:spPr>
              <a:xfrm>
                <a:off x="2971800" y="55626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3002281" y="5593081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9" name="Freeform 188"/>
            <p:cNvSpPr/>
            <p:nvPr/>
          </p:nvSpPr>
          <p:spPr>
            <a:xfrm>
              <a:off x="2798989" y="5538107"/>
              <a:ext cx="327932" cy="446314"/>
            </a:xfrm>
            <a:custGeom>
              <a:avLst/>
              <a:gdLst>
                <a:gd name="connsiteX0" fmla="*/ 74840 w 327932"/>
                <a:gd name="connsiteY0" fmla="*/ 522514 h 522514"/>
                <a:gd name="connsiteX1" fmla="*/ 42182 w 327932"/>
                <a:gd name="connsiteY1" fmla="*/ 220436 h 522514"/>
                <a:gd name="connsiteX2" fmla="*/ 327932 w 327932"/>
                <a:gd name="connsiteY2" fmla="*/ 0 h 522514"/>
                <a:gd name="connsiteX0" fmla="*/ 74840 w 327932"/>
                <a:gd name="connsiteY0" fmla="*/ 446314 h 446314"/>
                <a:gd name="connsiteX1" fmla="*/ 42182 w 327932"/>
                <a:gd name="connsiteY1" fmla="*/ 144236 h 446314"/>
                <a:gd name="connsiteX2" fmla="*/ 327932 w 327932"/>
                <a:gd name="connsiteY2" fmla="*/ 0 h 446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7932" h="446314">
                  <a:moveTo>
                    <a:pt x="74840" y="446314"/>
                  </a:moveTo>
                  <a:cubicBezTo>
                    <a:pt x="37420" y="338818"/>
                    <a:pt x="0" y="218622"/>
                    <a:pt x="42182" y="144236"/>
                  </a:cubicBezTo>
                  <a:cubicBezTo>
                    <a:pt x="84364" y="69850"/>
                    <a:pt x="206148" y="66675"/>
                    <a:pt x="327932" y="0"/>
                  </a:cubicBezTo>
                </a:path>
              </a:pathLst>
            </a:cu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Freeform 189"/>
            <p:cNvSpPr/>
            <p:nvPr/>
          </p:nvSpPr>
          <p:spPr>
            <a:xfrm>
              <a:off x="2790825" y="5472113"/>
              <a:ext cx="102394" cy="57150"/>
            </a:xfrm>
            <a:custGeom>
              <a:avLst/>
              <a:gdLst>
                <a:gd name="connsiteX0" fmla="*/ 0 w 102394"/>
                <a:gd name="connsiteY0" fmla="*/ 0 h 57150"/>
                <a:gd name="connsiteX1" fmla="*/ 0 w 102394"/>
                <a:gd name="connsiteY1" fmla="*/ 0 h 57150"/>
                <a:gd name="connsiteX2" fmla="*/ 102394 w 102394"/>
                <a:gd name="connsiteY2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2394" h="57150">
                  <a:moveTo>
                    <a:pt x="0" y="0"/>
                  </a:moveTo>
                  <a:lnTo>
                    <a:pt x="0" y="0"/>
                  </a:lnTo>
                  <a:lnTo>
                    <a:pt x="102394" y="57150"/>
                  </a:lnTo>
                </a:path>
              </a:pathLst>
            </a:cu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4463130" y="2743200"/>
            <a:ext cx="566070" cy="1143000"/>
            <a:chOff x="7133750" y="2820194"/>
            <a:chExt cx="943450" cy="1905000"/>
          </a:xfrm>
          <a:effectLst>
            <a:outerShdw blurRad="190500" dist="38100" dir="1740000" sx="102000" sy="102000" algn="tl" rotWithShape="0">
              <a:prstClr val="black">
                <a:alpha val="81000"/>
              </a:prstClr>
            </a:outerShdw>
          </a:effectLst>
        </p:grpSpPr>
        <p:cxnSp>
          <p:nvCxnSpPr>
            <p:cNvPr id="194" name="Straight Connector 193"/>
            <p:cNvCxnSpPr/>
            <p:nvPr/>
          </p:nvCxnSpPr>
          <p:spPr>
            <a:xfrm rot="5400000">
              <a:off x="6668294" y="3771900"/>
              <a:ext cx="19050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5" name="Oval 194"/>
            <p:cNvSpPr/>
            <p:nvPr/>
          </p:nvSpPr>
          <p:spPr>
            <a:xfrm>
              <a:off x="7239000" y="3276600"/>
              <a:ext cx="838200" cy="8382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Chord 195"/>
            <p:cNvSpPr/>
            <p:nvPr/>
          </p:nvSpPr>
          <p:spPr>
            <a:xfrm rot="2869061">
              <a:off x="7133750" y="3400036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Oval 196"/>
            <p:cNvSpPr/>
            <p:nvPr/>
          </p:nvSpPr>
          <p:spPr>
            <a:xfrm>
              <a:off x="7162800" y="3429000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Chord 197"/>
            <p:cNvSpPr/>
            <p:nvPr/>
          </p:nvSpPr>
          <p:spPr>
            <a:xfrm rot="20700000">
              <a:off x="7188489" y="3860511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/>
            <p:cNvSpPr/>
            <p:nvPr/>
          </p:nvSpPr>
          <p:spPr>
            <a:xfrm rot="17830939">
              <a:off x="7217539" y="3949202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0" name="Group 199"/>
          <p:cNvGrpSpPr/>
          <p:nvPr/>
        </p:nvGrpSpPr>
        <p:grpSpPr>
          <a:xfrm rot="272090">
            <a:off x="-215549" y="3002280"/>
            <a:ext cx="4754879" cy="274320"/>
            <a:chOff x="-457200" y="3200400"/>
            <a:chExt cx="7924799" cy="457200"/>
          </a:xfrm>
        </p:grpSpPr>
        <p:grpSp>
          <p:nvGrpSpPr>
            <p:cNvPr id="201" name="Group 15"/>
            <p:cNvGrpSpPr/>
            <p:nvPr/>
          </p:nvGrpSpPr>
          <p:grpSpPr>
            <a:xfrm rot="238013">
              <a:off x="3124200" y="3262468"/>
              <a:ext cx="419100" cy="304800"/>
              <a:chOff x="1562100" y="3200400"/>
              <a:chExt cx="419100" cy="304800"/>
            </a:xfrm>
          </p:grpSpPr>
          <p:sp>
            <p:nvSpPr>
              <p:cNvPr id="205" name="Rectangle 204"/>
              <p:cNvSpPr/>
              <p:nvPr/>
            </p:nvSpPr>
            <p:spPr>
              <a:xfrm>
                <a:off x="1562100" y="3200400"/>
                <a:ext cx="342900" cy="304800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Can 205"/>
              <p:cNvSpPr/>
              <p:nvPr/>
            </p:nvSpPr>
            <p:spPr>
              <a:xfrm rot="5400000">
                <a:off x="1734540" y="3203121"/>
                <a:ext cx="193964" cy="299357"/>
              </a:xfrm>
              <a:prstGeom prst="can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Freeform 206"/>
              <p:cNvSpPr/>
              <p:nvPr/>
            </p:nvSpPr>
            <p:spPr>
              <a:xfrm>
                <a:off x="1862138" y="3255169"/>
                <a:ext cx="42862" cy="185737"/>
              </a:xfrm>
              <a:custGeom>
                <a:avLst/>
                <a:gdLst>
                  <a:gd name="connsiteX0" fmla="*/ 42862 w 42862"/>
                  <a:gd name="connsiteY0" fmla="*/ 0 h 185737"/>
                  <a:gd name="connsiteX1" fmla="*/ 2381 w 42862"/>
                  <a:gd name="connsiteY1" fmla="*/ 92869 h 185737"/>
                  <a:gd name="connsiteX2" fmla="*/ 28574 w 42862"/>
                  <a:gd name="connsiteY2" fmla="*/ 185737 h 1857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862" h="185737">
                    <a:moveTo>
                      <a:pt x="42862" y="0"/>
                    </a:moveTo>
                    <a:cubicBezTo>
                      <a:pt x="23812" y="30956"/>
                      <a:pt x="4762" y="61913"/>
                      <a:pt x="2381" y="92869"/>
                    </a:cubicBezTo>
                    <a:cubicBezTo>
                      <a:pt x="0" y="123825"/>
                      <a:pt x="14287" y="154781"/>
                      <a:pt x="28574" y="185737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2" name="Group 7"/>
            <p:cNvGrpSpPr/>
            <p:nvPr/>
          </p:nvGrpSpPr>
          <p:grpSpPr>
            <a:xfrm rot="163373">
              <a:off x="-457200" y="3200400"/>
              <a:ext cx="7924799" cy="457200"/>
              <a:chOff x="-457200" y="3200400"/>
              <a:chExt cx="7924799" cy="457200"/>
            </a:xfrm>
          </p:grpSpPr>
          <p:sp>
            <p:nvSpPr>
              <p:cNvPr id="203" name="Flowchart: Merge 202"/>
              <p:cNvSpPr/>
              <p:nvPr/>
            </p:nvSpPr>
            <p:spPr>
              <a:xfrm rot="5400000">
                <a:off x="5257799" y="1447800"/>
                <a:ext cx="457200" cy="3962400"/>
              </a:xfrm>
              <a:prstGeom prst="flowChartMerge">
                <a:avLst/>
              </a:prstGeom>
              <a:solidFill>
                <a:schemeClr val="accent1">
                  <a:alpha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4" name="Flowchart: Merge 203"/>
              <p:cNvSpPr/>
              <p:nvPr/>
            </p:nvSpPr>
            <p:spPr>
              <a:xfrm rot="5400000">
                <a:off x="1295400" y="1447800"/>
                <a:ext cx="457200" cy="3962400"/>
              </a:xfrm>
              <a:prstGeom prst="flowChartMerg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08" name="Group 207"/>
          <p:cNvGrpSpPr/>
          <p:nvPr/>
        </p:nvGrpSpPr>
        <p:grpSpPr>
          <a:xfrm>
            <a:off x="6629184" y="2899351"/>
            <a:ext cx="799600" cy="1672649"/>
            <a:chOff x="3809206" y="457200"/>
            <a:chExt cx="838200" cy="1753394"/>
          </a:xfrm>
        </p:grpSpPr>
        <p:cxnSp>
          <p:nvCxnSpPr>
            <p:cNvPr id="209" name="Straight Connector 208"/>
            <p:cNvCxnSpPr/>
            <p:nvPr/>
          </p:nvCxnSpPr>
          <p:spPr>
            <a:xfrm rot="5400000">
              <a:off x="3657600" y="1676400"/>
              <a:ext cx="10668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0" name="Oval 209"/>
            <p:cNvSpPr/>
            <p:nvPr/>
          </p:nvSpPr>
          <p:spPr>
            <a:xfrm rot="16200000">
              <a:off x="3809206" y="457200"/>
              <a:ext cx="838200" cy="8382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Chord 210"/>
            <p:cNvSpPr/>
            <p:nvPr/>
          </p:nvSpPr>
          <p:spPr>
            <a:xfrm rot="17541080">
              <a:off x="4308520" y="656749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/>
            <p:cNvSpPr/>
            <p:nvPr/>
          </p:nvSpPr>
          <p:spPr>
            <a:xfrm rot="16200000">
              <a:off x="4419600" y="762000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Chord 212"/>
            <p:cNvSpPr/>
            <p:nvPr/>
          </p:nvSpPr>
          <p:spPr>
            <a:xfrm rot="17541080">
              <a:off x="3933349" y="656749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 rot="16200000">
              <a:off x="3962400" y="762000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Chord 214"/>
            <p:cNvSpPr/>
            <p:nvPr/>
          </p:nvSpPr>
          <p:spPr>
            <a:xfrm rot="17103624">
              <a:off x="4102004" y="882343"/>
              <a:ext cx="228600" cy="359542"/>
            </a:xfrm>
            <a:prstGeom prst="chord">
              <a:avLst>
                <a:gd name="adj1" fmla="val 6186051"/>
                <a:gd name="adj2" fmla="val 1463888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6553200" y="2285995"/>
            <a:ext cx="1486614" cy="1902868"/>
            <a:chOff x="3581401" y="-762005"/>
            <a:chExt cx="2976563" cy="3810004"/>
          </a:xfrm>
        </p:grpSpPr>
        <p:sp>
          <p:nvSpPr>
            <p:cNvPr id="217" name="Rectangle 216"/>
            <p:cNvSpPr/>
            <p:nvPr/>
          </p:nvSpPr>
          <p:spPr>
            <a:xfrm>
              <a:off x="4572000" y="228600"/>
              <a:ext cx="990600" cy="1828799"/>
            </a:xfrm>
            <a:prstGeom prst="rect">
              <a:avLst/>
            </a:prstGeom>
            <a:solidFill>
              <a:srgbClr val="FF0000">
                <a:alpha val="10000"/>
              </a:srgb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Frame 217"/>
            <p:cNvSpPr/>
            <p:nvPr/>
          </p:nvSpPr>
          <p:spPr>
            <a:xfrm rot="16200000">
              <a:off x="3164681" y="-345285"/>
              <a:ext cx="3810004" cy="2976563"/>
            </a:xfrm>
            <a:prstGeom prst="frame">
              <a:avLst>
                <a:gd name="adj1" fmla="val 3257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19" name="Arc 218"/>
          <p:cNvSpPr/>
          <p:nvPr/>
        </p:nvSpPr>
        <p:spPr>
          <a:xfrm>
            <a:off x="2209800" y="2971800"/>
            <a:ext cx="137160" cy="274320"/>
          </a:xfrm>
          <a:prstGeom prst="arc">
            <a:avLst>
              <a:gd name="adj1" fmla="val 16200000"/>
              <a:gd name="adj2" fmla="val 5138435"/>
            </a:avLst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0" name="Group 219"/>
          <p:cNvGrpSpPr/>
          <p:nvPr/>
        </p:nvGrpSpPr>
        <p:grpSpPr>
          <a:xfrm>
            <a:off x="1717208" y="5105400"/>
            <a:ext cx="383722" cy="685801"/>
            <a:chOff x="2667000" y="5334000"/>
            <a:chExt cx="639536" cy="1143001"/>
          </a:xfrm>
        </p:grpSpPr>
        <p:sp>
          <p:nvSpPr>
            <p:cNvPr id="221" name="Oval 220"/>
            <p:cNvSpPr/>
            <p:nvPr/>
          </p:nvSpPr>
          <p:spPr>
            <a:xfrm>
              <a:off x="2667000" y="5334000"/>
              <a:ext cx="457200" cy="5334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2" name="Straight Connector 221"/>
            <p:cNvCxnSpPr/>
            <p:nvPr/>
          </p:nvCxnSpPr>
          <p:spPr>
            <a:xfrm rot="5400000">
              <a:off x="2667716" y="6019722"/>
              <a:ext cx="456406" cy="951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16200000" flipH="1">
              <a:off x="2857975" y="6286976"/>
              <a:ext cx="228601" cy="151449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 flipH="1" flipV="1">
              <a:off x="2704625" y="6286977"/>
              <a:ext cx="228599" cy="151449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5" name="Freeform 224"/>
            <p:cNvSpPr/>
            <p:nvPr/>
          </p:nvSpPr>
          <p:spPr>
            <a:xfrm>
              <a:off x="2930979" y="5772150"/>
              <a:ext cx="375557" cy="228600"/>
            </a:xfrm>
            <a:custGeom>
              <a:avLst/>
              <a:gdLst>
                <a:gd name="connsiteX0" fmla="*/ 0 w 375557"/>
                <a:gd name="connsiteY0" fmla="*/ 228600 h 228600"/>
                <a:gd name="connsiteX1" fmla="*/ 187778 w 375557"/>
                <a:gd name="connsiteY1" fmla="*/ 171450 h 228600"/>
                <a:gd name="connsiteX2" fmla="*/ 375557 w 375557"/>
                <a:gd name="connsiteY2" fmla="*/ 0 h 228600"/>
                <a:gd name="connsiteX0" fmla="*/ 0 w 375557"/>
                <a:gd name="connsiteY0" fmla="*/ 228600 h 228600"/>
                <a:gd name="connsiteX1" fmla="*/ 187778 w 375557"/>
                <a:gd name="connsiteY1" fmla="*/ 171450 h 228600"/>
                <a:gd name="connsiteX2" fmla="*/ 375557 w 375557"/>
                <a:gd name="connsiteY2" fmla="*/ 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5557" h="228600">
                  <a:moveTo>
                    <a:pt x="0" y="228600"/>
                  </a:moveTo>
                  <a:cubicBezTo>
                    <a:pt x="62592" y="219075"/>
                    <a:pt x="125185" y="209550"/>
                    <a:pt x="187778" y="171450"/>
                  </a:cubicBezTo>
                  <a:cubicBezTo>
                    <a:pt x="250371" y="133350"/>
                    <a:pt x="312964" y="66675"/>
                    <a:pt x="375557" y="0"/>
                  </a:cubicBezTo>
                </a:path>
              </a:pathLst>
            </a:cu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6" name="Group 72"/>
            <p:cNvGrpSpPr/>
            <p:nvPr/>
          </p:nvGrpSpPr>
          <p:grpSpPr>
            <a:xfrm>
              <a:off x="2971800" y="5486400"/>
              <a:ext cx="76200" cy="76200"/>
              <a:chOff x="2971800" y="5562600"/>
              <a:chExt cx="76200" cy="76200"/>
            </a:xfrm>
          </p:grpSpPr>
          <p:sp>
            <p:nvSpPr>
              <p:cNvPr id="229" name="Oval 228"/>
              <p:cNvSpPr/>
              <p:nvPr/>
            </p:nvSpPr>
            <p:spPr>
              <a:xfrm>
                <a:off x="2971800" y="55626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Oval 229"/>
              <p:cNvSpPr/>
              <p:nvPr/>
            </p:nvSpPr>
            <p:spPr>
              <a:xfrm>
                <a:off x="3002281" y="5593081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7" name="Freeform 226"/>
            <p:cNvSpPr/>
            <p:nvPr/>
          </p:nvSpPr>
          <p:spPr>
            <a:xfrm>
              <a:off x="2798989" y="5538107"/>
              <a:ext cx="327932" cy="446314"/>
            </a:xfrm>
            <a:custGeom>
              <a:avLst/>
              <a:gdLst>
                <a:gd name="connsiteX0" fmla="*/ 74840 w 327932"/>
                <a:gd name="connsiteY0" fmla="*/ 522514 h 522514"/>
                <a:gd name="connsiteX1" fmla="*/ 42182 w 327932"/>
                <a:gd name="connsiteY1" fmla="*/ 220436 h 522514"/>
                <a:gd name="connsiteX2" fmla="*/ 327932 w 327932"/>
                <a:gd name="connsiteY2" fmla="*/ 0 h 522514"/>
                <a:gd name="connsiteX0" fmla="*/ 74840 w 327932"/>
                <a:gd name="connsiteY0" fmla="*/ 446314 h 446314"/>
                <a:gd name="connsiteX1" fmla="*/ 42182 w 327932"/>
                <a:gd name="connsiteY1" fmla="*/ 144236 h 446314"/>
                <a:gd name="connsiteX2" fmla="*/ 327932 w 327932"/>
                <a:gd name="connsiteY2" fmla="*/ 0 h 446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7932" h="446314">
                  <a:moveTo>
                    <a:pt x="74840" y="446314"/>
                  </a:moveTo>
                  <a:cubicBezTo>
                    <a:pt x="37420" y="338818"/>
                    <a:pt x="0" y="218622"/>
                    <a:pt x="42182" y="144236"/>
                  </a:cubicBezTo>
                  <a:cubicBezTo>
                    <a:pt x="84364" y="69850"/>
                    <a:pt x="206148" y="66675"/>
                    <a:pt x="327932" y="0"/>
                  </a:cubicBezTo>
                </a:path>
              </a:pathLst>
            </a:cu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Freeform 227"/>
            <p:cNvSpPr/>
            <p:nvPr/>
          </p:nvSpPr>
          <p:spPr>
            <a:xfrm>
              <a:off x="2790825" y="5472113"/>
              <a:ext cx="102394" cy="57150"/>
            </a:xfrm>
            <a:custGeom>
              <a:avLst/>
              <a:gdLst>
                <a:gd name="connsiteX0" fmla="*/ 0 w 102394"/>
                <a:gd name="connsiteY0" fmla="*/ 0 h 57150"/>
                <a:gd name="connsiteX1" fmla="*/ 0 w 102394"/>
                <a:gd name="connsiteY1" fmla="*/ 0 h 57150"/>
                <a:gd name="connsiteX2" fmla="*/ 102394 w 102394"/>
                <a:gd name="connsiteY2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2394" h="57150">
                  <a:moveTo>
                    <a:pt x="0" y="0"/>
                  </a:moveTo>
                  <a:lnTo>
                    <a:pt x="0" y="0"/>
                  </a:lnTo>
                  <a:lnTo>
                    <a:pt x="102394" y="57150"/>
                  </a:lnTo>
                </a:path>
              </a:pathLst>
            </a:cu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1" name="Group 230"/>
          <p:cNvGrpSpPr/>
          <p:nvPr/>
        </p:nvGrpSpPr>
        <p:grpSpPr>
          <a:xfrm>
            <a:off x="4463130" y="4953000"/>
            <a:ext cx="566070" cy="1143000"/>
            <a:chOff x="7133750" y="2820194"/>
            <a:chExt cx="943450" cy="1905000"/>
          </a:xfrm>
          <a:effectLst>
            <a:outerShdw blurRad="190500" dist="38100" dir="1740000" sx="102000" sy="102000" algn="tl" rotWithShape="0">
              <a:prstClr val="black">
                <a:alpha val="81000"/>
              </a:prstClr>
            </a:outerShdw>
          </a:effectLst>
        </p:grpSpPr>
        <p:cxnSp>
          <p:nvCxnSpPr>
            <p:cNvPr id="232" name="Straight Connector 231"/>
            <p:cNvCxnSpPr/>
            <p:nvPr/>
          </p:nvCxnSpPr>
          <p:spPr>
            <a:xfrm rot="5400000">
              <a:off x="6668294" y="3771900"/>
              <a:ext cx="19050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3" name="Oval 232"/>
            <p:cNvSpPr/>
            <p:nvPr/>
          </p:nvSpPr>
          <p:spPr>
            <a:xfrm>
              <a:off x="7239000" y="3276600"/>
              <a:ext cx="838200" cy="8382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Chord 233"/>
            <p:cNvSpPr/>
            <p:nvPr/>
          </p:nvSpPr>
          <p:spPr>
            <a:xfrm rot="2869061">
              <a:off x="7133750" y="3400036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/>
            <p:cNvSpPr/>
            <p:nvPr/>
          </p:nvSpPr>
          <p:spPr>
            <a:xfrm>
              <a:off x="7162800" y="3429000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Chord 235"/>
            <p:cNvSpPr/>
            <p:nvPr/>
          </p:nvSpPr>
          <p:spPr>
            <a:xfrm rot="20700000">
              <a:off x="7188489" y="3860511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Oval 236"/>
            <p:cNvSpPr/>
            <p:nvPr/>
          </p:nvSpPr>
          <p:spPr>
            <a:xfrm rot="17830939">
              <a:off x="7217539" y="3949202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6" name="Group 245"/>
          <p:cNvGrpSpPr/>
          <p:nvPr/>
        </p:nvGrpSpPr>
        <p:grpSpPr>
          <a:xfrm>
            <a:off x="7086601" y="5640937"/>
            <a:ext cx="152400" cy="318799"/>
            <a:chOff x="3809206" y="457200"/>
            <a:chExt cx="838200" cy="1753394"/>
          </a:xfrm>
        </p:grpSpPr>
        <p:cxnSp>
          <p:nvCxnSpPr>
            <p:cNvPr id="247" name="Straight Connector 246"/>
            <p:cNvCxnSpPr/>
            <p:nvPr/>
          </p:nvCxnSpPr>
          <p:spPr>
            <a:xfrm rot="5400000">
              <a:off x="3657600" y="1676400"/>
              <a:ext cx="10668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8" name="Oval 247"/>
            <p:cNvSpPr/>
            <p:nvPr/>
          </p:nvSpPr>
          <p:spPr>
            <a:xfrm rot="16200000">
              <a:off x="3809206" y="457200"/>
              <a:ext cx="838200" cy="8382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Chord 248"/>
            <p:cNvSpPr/>
            <p:nvPr/>
          </p:nvSpPr>
          <p:spPr>
            <a:xfrm rot="17541080">
              <a:off x="4308520" y="656749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Oval 249"/>
            <p:cNvSpPr/>
            <p:nvPr/>
          </p:nvSpPr>
          <p:spPr>
            <a:xfrm rot="16200000">
              <a:off x="4419600" y="762000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Chord 250"/>
            <p:cNvSpPr/>
            <p:nvPr/>
          </p:nvSpPr>
          <p:spPr>
            <a:xfrm rot="17541080">
              <a:off x="3933349" y="656749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Oval 251"/>
            <p:cNvSpPr/>
            <p:nvPr/>
          </p:nvSpPr>
          <p:spPr>
            <a:xfrm rot="16200000">
              <a:off x="3962400" y="762000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Chord 252"/>
            <p:cNvSpPr/>
            <p:nvPr/>
          </p:nvSpPr>
          <p:spPr>
            <a:xfrm rot="17103624">
              <a:off x="4102004" y="882343"/>
              <a:ext cx="228600" cy="359542"/>
            </a:xfrm>
            <a:prstGeom prst="chord">
              <a:avLst>
                <a:gd name="adj1" fmla="val 6186051"/>
                <a:gd name="adj2" fmla="val 1463888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6553200" y="4802732"/>
            <a:ext cx="1486614" cy="1902868"/>
            <a:chOff x="3581401" y="-762005"/>
            <a:chExt cx="2976563" cy="3810004"/>
          </a:xfrm>
        </p:grpSpPr>
        <p:sp>
          <p:nvSpPr>
            <p:cNvPr id="255" name="Rectangle 254"/>
            <p:cNvSpPr/>
            <p:nvPr/>
          </p:nvSpPr>
          <p:spPr>
            <a:xfrm>
              <a:off x="4572000" y="228600"/>
              <a:ext cx="990600" cy="1828799"/>
            </a:xfrm>
            <a:prstGeom prst="rect">
              <a:avLst/>
            </a:prstGeom>
            <a:solidFill>
              <a:srgbClr val="FF0000">
                <a:alpha val="10000"/>
              </a:srgb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Frame 255"/>
            <p:cNvSpPr/>
            <p:nvPr/>
          </p:nvSpPr>
          <p:spPr>
            <a:xfrm rot="16200000">
              <a:off x="3164681" y="-345285"/>
              <a:ext cx="3810004" cy="2976563"/>
            </a:xfrm>
            <a:prstGeom prst="frame">
              <a:avLst>
                <a:gd name="adj1" fmla="val 3257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57" name="Arc 256"/>
          <p:cNvSpPr/>
          <p:nvPr/>
        </p:nvSpPr>
        <p:spPr>
          <a:xfrm>
            <a:off x="2177130" y="5257800"/>
            <a:ext cx="137160" cy="274320"/>
          </a:xfrm>
          <a:prstGeom prst="arc">
            <a:avLst>
              <a:gd name="adj1" fmla="val 16200000"/>
              <a:gd name="adj2" fmla="val 5138435"/>
            </a:avLst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4" name="Group 263"/>
          <p:cNvGrpSpPr/>
          <p:nvPr/>
        </p:nvGrpSpPr>
        <p:grpSpPr>
          <a:xfrm>
            <a:off x="-108637" y="3984577"/>
            <a:ext cx="4619354" cy="2817678"/>
            <a:chOff x="-609367" y="3984577"/>
            <a:chExt cx="4619354" cy="2817678"/>
          </a:xfrm>
        </p:grpSpPr>
        <p:grpSp>
          <p:nvGrpSpPr>
            <p:cNvPr id="239" name="Group 15"/>
            <p:cNvGrpSpPr/>
            <p:nvPr/>
          </p:nvGrpSpPr>
          <p:grpSpPr>
            <a:xfrm rot="1154155">
              <a:off x="1423290" y="5284452"/>
              <a:ext cx="251460" cy="169933"/>
              <a:chOff x="1562100" y="3200400"/>
              <a:chExt cx="419097" cy="304800"/>
            </a:xfrm>
          </p:grpSpPr>
          <p:sp>
            <p:nvSpPr>
              <p:cNvPr id="243" name="Rectangle 242"/>
              <p:cNvSpPr/>
              <p:nvPr/>
            </p:nvSpPr>
            <p:spPr>
              <a:xfrm>
                <a:off x="1562100" y="3200400"/>
                <a:ext cx="342900" cy="304800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Can 243"/>
              <p:cNvSpPr/>
              <p:nvPr/>
            </p:nvSpPr>
            <p:spPr>
              <a:xfrm rot="5400000">
                <a:off x="1734537" y="3203120"/>
                <a:ext cx="193963" cy="299356"/>
              </a:xfrm>
              <a:prstGeom prst="can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Freeform 244"/>
              <p:cNvSpPr/>
              <p:nvPr/>
            </p:nvSpPr>
            <p:spPr>
              <a:xfrm>
                <a:off x="1862138" y="3255169"/>
                <a:ext cx="42862" cy="185737"/>
              </a:xfrm>
              <a:custGeom>
                <a:avLst/>
                <a:gdLst>
                  <a:gd name="connsiteX0" fmla="*/ 42862 w 42862"/>
                  <a:gd name="connsiteY0" fmla="*/ 0 h 185737"/>
                  <a:gd name="connsiteX1" fmla="*/ 2381 w 42862"/>
                  <a:gd name="connsiteY1" fmla="*/ 92869 h 185737"/>
                  <a:gd name="connsiteX2" fmla="*/ 28574 w 42862"/>
                  <a:gd name="connsiteY2" fmla="*/ 185737 h 1857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862" h="185737">
                    <a:moveTo>
                      <a:pt x="42862" y="0"/>
                    </a:moveTo>
                    <a:cubicBezTo>
                      <a:pt x="23812" y="30956"/>
                      <a:pt x="4762" y="61913"/>
                      <a:pt x="2381" y="92869"/>
                    </a:cubicBezTo>
                    <a:cubicBezTo>
                      <a:pt x="0" y="123825"/>
                      <a:pt x="14287" y="154781"/>
                      <a:pt x="28574" y="185737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3" name="Group 262"/>
            <p:cNvGrpSpPr/>
            <p:nvPr/>
          </p:nvGrpSpPr>
          <p:grpSpPr>
            <a:xfrm>
              <a:off x="-609367" y="3984577"/>
              <a:ext cx="4619354" cy="2817678"/>
              <a:chOff x="-609367" y="3984577"/>
              <a:chExt cx="4619354" cy="2817678"/>
            </a:xfrm>
          </p:grpSpPr>
          <p:sp>
            <p:nvSpPr>
              <p:cNvPr id="241" name="Flowchart: Merge 240"/>
              <p:cNvSpPr/>
              <p:nvPr/>
            </p:nvSpPr>
            <p:spPr>
              <a:xfrm rot="6479515">
                <a:off x="1788270" y="4580538"/>
                <a:ext cx="2065994" cy="2377440"/>
              </a:xfrm>
              <a:prstGeom prst="flowChartMerge">
                <a:avLst/>
              </a:prstGeom>
              <a:solidFill>
                <a:schemeClr val="accent1">
                  <a:alpha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9" name="Flowchart: Merge 258"/>
              <p:cNvSpPr/>
              <p:nvPr/>
            </p:nvSpPr>
            <p:spPr>
              <a:xfrm rot="6479515" flipV="1">
                <a:off x="-465967" y="3841177"/>
                <a:ext cx="2065994" cy="2352794"/>
              </a:xfrm>
              <a:prstGeom prst="flowChartMerg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65" name="TextBox 264"/>
          <p:cNvSpPr txBox="1"/>
          <p:nvPr/>
        </p:nvSpPr>
        <p:spPr>
          <a:xfrm>
            <a:off x="0" y="609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30˚ shake</a:t>
            </a:r>
          </a:p>
          <a:p>
            <a:r>
              <a:rPr lang="en-US" dirty="0" smtClean="0"/>
              <a:t>Narrow angle</a:t>
            </a:r>
            <a:endParaRPr lang="en-US" dirty="0"/>
          </a:p>
        </p:txBody>
      </p:sp>
      <p:sp>
        <p:nvSpPr>
          <p:cNvPr id="266" name="TextBox 265"/>
          <p:cNvSpPr txBox="1"/>
          <p:nvPr/>
        </p:nvSpPr>
        <p:spPr>
          <a:xfrm>
            <a:off x="0" y="27432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8˚ shake</a:t>
            </a:r>
          </a:p>
          <a:p>
            <a:r>
              <a:rPr lang="en-US" dirty="0" smtClean="0"/>
              <a:t>Narrow angle</a:t>
            </a:r>
            <a:endParaRPr lang="en-US" dirty="0"/>
          </a:p>
        </p:txBody>
      </p:sp>
      <p:sp>
        <p:nvSpPr>
          <p:cNvPr id="267" name="TextBox 266"/>
          <p:cNvSpPr txBox="1"/>
          <p:nvPr/>
        </p:nvSpPr>
        <p:spPr>
          <a:xfrm>
            <a:off x="0" y="5105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30˚ shake</a:t>
            </a:r>
          </a:p>
          <a:p>
            <a:r>
              <a:rPr lang="en-US" dirty="0" smtClean="0"/>
              <a:t>Wide angle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35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38353E-6 L -0.21042 -4.38353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29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0.00255 C -0.00225 0.00185 -0.00191 0.00116 -0.00156 0.00046 C -0.00069 -0.00231 -0.00034 -0.00509 -0.00104 -0.00532 C -0.00173 -0.00555 -0.00312 -0.00393 -0.00399 -0.00139 C -0.00451 0.00023 -0.00486 0.00139 -0.00486 0.00255 C -0.00503 0.00324 -0.00503 0.00394 -0.00503 0.00509 C -0.00503 0.00787 -0.00434 0.01065 -0.00382 0.01065 C -0.00295 0.01065 -0.00243 0.00787 -0.00243 0.00509 C -0.00243 0.0037 -0.00243 0.00232 -0.00278 0.00139 C -0.00295 0.00046 -0.00312 -0.00023 -0.00347 -0.00116 C -0.00434 -0.00393 -0.00573 -0.00555 -0.00642 -0.00532 C -0.00712 -0.00486 -0.00677 -0.00231 -0.0059 0.00046 C -0.00538 0.00185 -0.00486 0.00278 -0.00434 0.00347 C -0.00382 0.00417 -0.00347 0.00463 -0.00295 0.00533 C -0.00121 0.00718 0.00052 0.0081 0.00104 0.00718 C 0.00157 0.00648 0.00052 0.0044 -0.00121 0.00255 C -0.00191 0.00185 -0.00278 0.00116 -0.00347 0.0007 C -0.00382 0.00046 -0.00468 -0.00023 -0.00538 -0.00023 C -0.00764 -0.00092 -0.00955 -0.00092 -0.00972 0.00046 C -0.00972 0.00139 -0.00833 0.00255 -0.00607 0.00324 C -0.00503 0.0037 -0.00416 0.0037 -0.00347 0.0037 C -0.00278 0.0037 -0.00208 0.00347 -0.00139 0.00324 C 0.00087 0.00255 0.00261 0.00116 0.00226 0.00046 C 0.00209 -0.00092 0.00018 -0.00092 -0.00191 -0.00023 C -0.00295 -1.11111E-6 -0.00382 0.00046 -0.00451 0.00116 C -0.00503 0.00139 -0.00573 0.00185 -0.00625 0.00255 C -0.00798 0.0044 -0.00903 0.00648 -0.0085 0.00718 C -0.00798 0.0081 -0.00625 0.00718 -0.00451 0.00533 C -0.00364 0.0044 -0.00295 0.00347 -0.0026 0.00255 Z " pathEditMode="relative" rAng="0" ptsTypes="fffffffffffffffffffffffffffff">
                                      <p:cBhvr>
                                        <p:cTn id="1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80000">
                                      <p:cBhvr>
                                        <p:cTn id="14" dur="2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35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19685E-6 L -0.05625 -3.19685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9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0.00255 C -0.00225 0.00185 -0.00191 0.00116 -0.00156 0.00046 C -0.00069 -0.00231 -0.00034 -0.00509 -0.00104 -0.00532 C -0.00173 -0.00555 -0.00312 -0.00393 -0.00399 -0.00139 C -0.00451 0.00023 -0.00486 0.00139 -0.00486 0.00255 C -0.00503 0.00324 -0.00503 0.00394 -0.00503 0.00509 C -0.00503 0.00787 -0.00434 0.01065 -0.00382 0.01065 C -0.00295 0.01065 -0.00243 0.00787 -0.00243 0.00509 C -0.00243 0.0037 -0.00243 0.00232 -0.00278 0.00139 C -0.00295 0.00046 -0.00312 -0.00023 -0.00347 -0.00116 C -0.00434 -0.00393 -0.00573 -0.00555 -0.00642 -0.00532 C -0.00712 -0.00486 -0.00677 -0.00231 -0.0059 0.00046 C -0.00538 0.00185 -0.00486 0.00278 -0.00434 0.00347 C -0.00382 0.00417 -0.00347 0.00463 -0.00295 0.00533 C -0.00121 0.00718 0.00052 0.0081 0.00104 0.00718 C 0.00157 0.00648 0.00052 0.0044 -0.00121 0.00255 C -0.00191 0.00185 -0.00278 0.00116 -0.00347 0.0007 C -0.00382 0.00046 -0.00468 -0.00023 -0.00538 -0.00023 C -0.00764 -0.00092 -0.00955 -0.00092 -0.00972 0.00046 C -0.00972 0.00139 -0.00833 0.00255 -0.00607 0.00324 C -0.00503 0.0037 -0.00416 0.0037 -0.00347 0.0037 C -0.00278 0.0037 -0.00208 0.00347 -0.00139 0.00324 C 0.00087 0.00255 0.00261 0.00116 0.00226 0.00046 C 0.00209 -0.00092 0.00018 -0.00092 -0.00191 -0.00023 C -0.00295 -1.11111E-6 -0.00382 0.00046 -0.00451 0.00116 C -0.00503 0.00139 -0.00573 0.00185 -0.00625 0.00255 C -0.00798 0.0044 -0.00903 0.00648 -0.0085 0.00718 C -0.00798 0.0081 -0.00625 0.00718 -0.00451 0.00533 C -0.00364 0.0044 -0.00295 0.00347 -0.0026 0.00255 Z " pathEditMode="relative" rAng="0" ptsTypes="fffffffffffffffffffffffffffff">
                                      <p:cBhvr>
                                        <p:cTn id="18" dur="2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2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22" dur="20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5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-0.03125 1.11111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9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0.00255 C -0.00225 0.00185 -0.00191 0.00116 -0.00156 0.00046 C -0.00069 -0.00231 -0.00034 -0.00509 -0.00104 -0.00532 C -0.00173 -0.00555 -0.00312 -0.00393 -0.00399 -0.00139 C -0.00451 0.00023 -0.00486 0.00139 -0.00486 0.00255 C -0.00503 0.00324 -0.00503 0.00394 -0.00503 0.00509 C -0.00503 0.00787 -0.00434 0.01065 -0.00382 0.01065 C -0.00295 0.01065 -0.00243 0.00787 -0.00243 0.00509 C -0.00243 0.0037 -0.00243 0.00232 -0.00278 0.00139 C -0.00295 0.00046 -0.00312 -0.00023 -0.00347 -0.00116 C -0.00434 -0.00393 -0.00573 -0.00555 -0.00642 -0.00532 C -0.00712 -0.00486 -0.00677 -0.00231 -0.0059 0.00046 C -0.00538 0.00185 -0.00486 0.00278 -0.00434 0.00347 C -0.00382 0.00417 -0.00347 0.00463 -0.00295 0.00533 C -0.00121 0.00718 0.00052 0.0081 0.00104 0.00718 C 0.00157 0.00648 0.00052 0.0044 -0.00121 0.00255 C -0.00191 0.00185 -0.00278 0.00116 -0.00347 0.0007 C -0.00382 0.00046 -0.00468 -0.00023 -0.00538 -0.00023 C -0.00764 -0.00092 -0.00955 -0.00092 -0.00972 0.00046 C -0.00972 0.00139 -0.00833 0.00255 -0.00607 0.00324 C -0.00503 0.0037 -0.00416 0.0037 -0.00347 0.0037 C -0.00278 0.0037 -0.00208 0.00347 -0.00139 0.00324 C 0.00087 0.00255 0.00261 0.00116 0.00226 0.00046 C 0.00209 -0.00092 0.00018 -0.00092 -0.00191 -0.00023 C -0.00295 -1.11111E-6 -0.00382 0.00046 -0.00451 0.00116 C -0.00503 0.00139 -0.00573 0.00185 -0.00625 0.00255 C -0.00798 0.0044 -0.00903 0.00648 -0.0085 0.00718 C -0.00798 0.0081 -0.00625 0.00718 -0.00451 0.00533 C -0.00364 0.0044 -0.00295 0.00347 -0.0026 0.00255 Z " pathEditMode="relative" rAng="0" ptsTypes="fffffffffffffffffffffffffffff">
                                      <p:cBhvr>
                                        <p:cTn id="26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8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207"/>
          <p:cNvGrpSpPr/>
          <p:nvPr/>
        </p:nvGrpSpPr>
        <p:grpSpPr>
          <a:xfrm>
            <a:off x="6858000" y="4648200"/>
            <a:ext cx="799600" cy="1672649"/>
            <a:chOff x="3809206" y="457200"/>
            <a:chExt cx="838200" cy="1753394"/>
          </a:xfrm>
        </p:grpSpPr>
        <p:cxnSp>
          <p:nvCxnSpPr>
            <p:cNvPr id="209" name="Straight Connector 208"/>
            <p:cNvCxnSpPr/>
            <p:nvPr/>
          </p:nvCxnSpPr>
          <p:spPr>
            <a:xfrm rot="5400000">
              <a:off x="3657600" y="1676400"/>
              <a:ext cx="10668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0" name="Oval 209"/>
            <p:cNvSpPr/>
            <p:nvPr/>
          </p:nvSpPr>
          <p:spPr>
            <a:xfrm rot="16200000">
              <a:off x="3809206" y="457200"/>
              <a:ext cx="838200" cy="8382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Chord 210"/>
            <p:cNvSpPr/>
            <p:nvPr/>
          </p:nvSpPr>
          <p:spPr>
            <a:xfrm rot="17541080">
              <a:off x="4308520" y="656749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/>
            <p:cNvSpPr/>
            <p:nvPr/>
          </p:nvSpPr>
          <p:spPr>
            <a:xfrm rot="16200000">
              <a:off x="4419600" y="762000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Chord 212"/>
            <p:cNvSpPr/>
            <p:nvPr/>
          </p:nvSpPr>
          <p:spPr>
            <a:xfrm rot="17541080">
              <a:off x="3933349" y="656749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 rot="16200000">
              <a:off x="3962400" y="762000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Chord 214"/>
            <p:cNvSpPr/>
            <p:nvPr/>
          </p:nvSpPr>
          <p:spPr>
            <a:xfrm rot="17103624">
              <a:off x="4102004" y="882343"/>
              <a:ext cx="228600" cy="359542"/>
            </a:xfrm>
            <a:prstGeom prst="chord">
              <a:avLst>
                <a:gd name="adj1" fmla="val 6186051"/>
                <a:gd name="adj2" fmla="val 1463888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7" name="Rectangle 216"/>
          <p:cNvSpPr/>
          <p:nvPr/>
        </p:nvSpPr>
        <p:spPr>
          <a:xfrm>
            <a:off x="7391400" y="4572000"/>
            <a:ext cx="494745" cy="913375"/>
          </a:xfrm>
          <a:prstGeom prst="rect">
            <a:avLst/>
          </a:prstGeom>
          <a:solidFill>
            <a:srgbClr val="FF0000">
              <a:alpha val="10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extBox 118"/>
          <p:cNvSpPr txBox="1"/>
          <p:nvPr/>
        </p:nvSpPr>
        <p:spPr>
          <a:xfrm>
            <a:off x="3048000" y="2286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How much blur?</a:t>
            </a:r>
            <a:endParaRPr lang="en-US" sz="3600" dirty="0"/>
          </a:p>
        </p:txBody>
      </p:sp>
      <p:grpSp>
        <p:nvGrpSpPr>
          <p:cNvPr id="10" name="Group 181"/>
          <p:cNvGrpSpPr/>
          <p:nvPr/>
        </p:nvGrpSpPr>
        <p:grpSpPr>
          <a:xfrm>
            <a:off x="1425396" y="1652824"/>
            <a:ext cx="688025" cy="1229662"/>
            <a:chOff x="2667000" y="5334000"/>
            <a:chExt cx="639536" cy="1143001"/>
          </a:xfrm>
        </p:grpSpPr>
        <p:sp>
          <p:nvSpPr>
            <p:cNvPr id="183" name="Oval 182"/>
            <p:cNvSpPr/>
            <p:nvPr/>
          </p:nvSpPr>
          <p:spPr>
            <a:xfrm>
              <a:off x="2667000" y="5334000"/>
              <a:ext cx="457200" cy="5334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4" name="Straight Connector 183"/>
            <p:cNvCxnSpPr/>
            <p:nvPr/>
          </p:nvCxnSpPr>
          <p:spPr>
            <a:xfrm rot="5400000">
              <a:off x="2667716" y="6019722"/>
              <a:ext cx="456406" cy="951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16200000" flipH="1">
              <a:off x="2857975" y="6286976"/>
              <a:ext cx="228601" cy="151449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5400000" flipH="1" flipV="1">
              <a:off x="2704625" y="6286977"/>
              <a:ext cx="228599" cy="151449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Freeform 186"/>
            <p:cNvSpPr/>
            <p:nvPr/>
          </p:nvSpPr>
          <p:spPr>
            <a:xfrm>
              <a:off x="2930979" y="5772150"/>
              <a:ext cx="375557" cy="228600"/>
            </a:xfrm>
            <a:custGeom>
              <a:avLst/>
              <a:gdLst>
                <a:gd name="connsiteX0" fmla="*/ 0 w 375557"/>
                <a:gd name="connsiteY0" fmla="*/ 228600 h 228600"/>
                <a:gd name="connsiteX1" fmla="*/ 187778 w 375557"/>
                <a:gd name="connsiteY1" fmla="*/ 171450 h 228600"/>
                <a:gd name="connsiteX2" fmla="*/ 375557 w 375557"/>
                <a:gd name="connsiteY2" fmla="*/ 0 h 228600"/>
                <a:gd name="connsiteX0" fmla="*/ 0 w 375557"/>
                <a:gd name="connsiteY0" fmla="*/ 228600 h 228600"/>
                <a:gd name="connsiteX1" fmla="*/ 187778 w 375557"/>
                <a:gd name="connsiteY1" fmla="*/ 171450 h 228600"/>
                <a:gd name="connsiteX2" fmla="*/ 375557 w 375557"/>
                <a:gd name="connsiteY2" fmla="*/ 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5557" h="228600">
                  <a:moveTo>
                    <a:pt x="0" y="228600"/>
                  </a:moveTo>
                  <a:cubicBezTo>
                    <a:pt x="62592" y="219075"/>
                    <a:pt x="125185" y="209550"/>
                    <a:pt x="187778" y="171450"/>
                  </a:cubicBezTo>
                  <a:cubicBezTo>
                    <a:pt x="250371" y="133350"/>
                    <a:pt x="312964" y="66675"/>
                    <a:pt x="375557" y="0"/>
                  </a:cubicBezTo>
                </a:path>
              </a:pathLst>
            </a:cu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72"/>
            <p:cNvGrpSpPr/>
            <p:nvPr/>
          </p:nvGrpSpPr>
          <p:grpSpPr>
            <a:xfrm>
              <a:off x="2971800" y="5486400"/>
              <a:ext cx="76200" cy="76200"/>
              <a:chOff x="2971800" y="5562600"/>
              <a:chExt cx="76200" cy="76200"/>
            </a:xfrm>
          </p:grpSpPr>
          <p:sp>
            <p:nvSpPr>
              <p:cNvPr id="191" name="Oval 190"/>
              <p:cNvSpPr/>
              <p:nvPr/>
            </p:nvSpPr>
            <p:spPr>
              <a:xfrm>
                <a:off x="2971800" y="55626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3002281" y="5593081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9" name="Freeform 188"/>
            <p:cNvSpPr/>
            <p:nvPr/>
          </p:nvSpPr>
          <p:spPr>
            <a:xfrm>
              <a:off x="2798989" y="5538107"/>
              <a:ext cx="327932" cy="446314"/>
            </a:xfrm>
            <a:custGeom>
              <a:avLst/>
              <a:gdLst>
                <a:gd name="connsiteX0" fmla="*/ 74840 w 327932"/>
                <a:gd name="connsiteY0" fmla="*/ 522514 h 522514"/>
                <a:gd name="connsiteX1" fmla="*/ 42182 w 327932"/>
                <a:gd name="connsiteY1" fmla="*/ 220436 h 522514"/>
                <a:gd name="connsiteX2" fmla="*/ 327932 w 327932"/>
                <a:gd name="connsiteY2" fmla="*/ 0 h 522514"/>
                <a:gd name="connsiteX0" fmla="*/ 74840 w 327932"/>
                <a:gd name="connsiteY0" fmla="*/ 446314 h 446314"/>
                <a:gd name="connsiteX1" fmla="*/ 42182 w 327932"/>
                <a:gd name="connsiteY1" fmla="*/ 144236 h 446314"/>
                <a:gd name="connsiteX2" fmla="*/ 327932 w 327932"/>
                <a:gd name="connsiteY2" fmla="*/ 0 h 446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7932" h="446314">
                  <a:moveTo>
                    <a:pt x="74840" y="446314"/>
                  </a:moveTo>
                  <a:cubicBezTo>
                    <a:pt x="37420" y="338818"/>
                    <a:pt x="0" y="218622"/>
                    <a:pt x="42182" y="144236"/>
                  </a:cubicBezTo>
                  <a:cubicBezTo>
                    <a:pt x="84364" y="69850"/>
                    <a:pt x="206148" y="66675"/>
                    <a:pt x="327932" y="0"/>
                  </a:cubicBezTo>
                </a:path>
              </a:pathLst>
            </a:cu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Freeform 189"/>
            <p:cNvSpPr/>
            <p:nvPr/>
          </p:nvSpPr>
          <p:spPr>
            <a:xfrm>
              <a:off x="2790825" y="5472113"/>
              <a:ext cx="102394" cy="57150"/>
            </a:xfrm>
            <a:custGeom>
              <a:avLst/>
              <a:gdLst>
                <a:gd name="connsiteX0" fmla="*/ 0 w 102394"/>
                <a:gd name="connsiteY0" fmla="*/ 0 h 57150"/>
                <a:gd name="connsiteX1" fmla="*/ 0 w 102394"/>
                <a:gd name="connsiteY1" fmla="*/ 0 h 57150"/>
                <a:gd name="connsiteX2" fmla="*/ 102394 w 102394"/>
                <a:gd name="connsiteY2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2394" h="57150">
                  <a:moveTo>
                    <a:pt x="0" y="0"/>
                  </a:moveTo>
                  <a:lnTo>
                    <a:pt x="0" y="0"/>
                  </a:lnTo>
                  <a:lnTo>
                    <a:pt x="102394" y="57150"/>
                  </a:lnTo>
                </a:path>
              </a:pathLst>
            </a:cu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92"/>
          <p:cNvGrpSpPr/>
          <p:nvPr/>
        </p:nvGrpSpPr>
        <p:grpSpPr>
          <a:xfrm>
            <a:off x="5410200" y="1143000"/>
            <a:ext cx="1014981" cy="2049434"/>
            <a:chOff x="7133750" y="2820194"/>
            <a:chExt cx="943450" cy="1905000"/>
          </a:xfrm>
          <a:effectLst>
            <a:outerShdw blurRad="190500" dist="38100" dir="1740000" sx="102000" sy="102000" algn="tl" rotWithShape="0">
              <a:prstClr val="black">
                <a:alpha val="81000"/>
              </a:prstClr>
            </a:outerShdw>
          </a:effectLst>
        </p:grpSpPr>
        <p:cxnSp>
          <p:nvCxnSpPr>
            <p:cNvPr id="194" name="Straight Connector 193"/>
            <p:cNvCxnSpPr/>
            <p:nvPr/>
          </p:nvCxnSpPr>
          <p:spPr>
            <a:xfrm rot="5400000">
              <a:off x="6668294" y="3771900"/>
              <a:ext cx="19050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5" name="Oval 194"/>
            <p:cNvSpPr/>
            <p:nvPr/>
          </p:nvSpPr>
          <p:spPr>
            <a:xfrm>
              <a:off x="7239000" y="3276600"/>
              <a:ext cx="838200" cy="8382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Chord 195"/>
            <p:cNvSpPr/>
            <p:nvPr/>
          </p:nvSpPr>
          <p:spPr>
            <a:xfrm rot="2869061">
              <a:off x="7133750" y="3400036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Oval 196"/>
            <p:cNvSpPr/>
            <p:nvPr/>
          </p:nvSpPr>
          <p:spPr>
            <a:xfrm>
              <a:off x="7162800" y="3429000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Chord 197"/>
            <p:cNvSpPr/>
            <p:nvPr/>
          </p:nvSpPr>
          <p:spPr>
            <a:xfrm rot="20700000">
              <a:off x="7188489" y="3860511"/>
              <a:ext cx="228600" cy="2286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/>
            <p:cNvSpPr/>
            <p:nvPr/>
          </p:nvSpPr>
          <p:spPr>
            <a:xfrm rot="17830939">
              <a:off x="7217539" y="3949202"/>
              <a:ext cx="76200" cy="762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99"/>
          <p:cNvGrpSpPr/>
          <p:nvPr/>
        </p:nvGrpSpPr>
        <p:grpSpPr>
          <a:xfrm rot="272090">
            <a:off x="-2040097" y="1844104"/>
            <a:ext cx="8525645" cy="491864"/>
            <a:chOff x="-457200" y="3200400"/>
            <a:chExt cx="7924799" cy="457200"/>
          </a:xfrm>
        </p:grpSpPr>
        <p:grpSp>
          <p:nvGrpSpPr>
            <p:cNvPr id="14" name="Group 15"/>
            <p:cNvGrpSpPr/>
            <p:nvPr/>
          </p:nvGrpSpPr>
          <p:grpSpPr>
            <a:xfrm rot="238013">
              <a:off x="3124200" y="3262468"/>
              <a:ext cx="419100" cy="304800"/>
              <a:chOff x="1562100" y="3200400"/>
              <a:chExt cx="419100" cy="304800"/>
            </a:xfrm>
          </p:grpSpPr>
          <p:sp>
            <p:nvSpPr>
              <p:cNvPr id="205" name="Rectangle 204"/>
              <p:cNvSpPr/>
              <p:nvPr/>
            </p:nvSpPr>
            <p:spPr>
              <a:xfrm>
                <a:off x="1562100" y="3200400"/>
                <a:ext cx="342900" cy="304800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Can 205"/>
              <p:cNvSpPr/>
              <p:nvPr/>
            </p:nvSpPr>
            <p:spPr>
              <a:xfrm rot="5400000">
                <a:off x="1734540" y="3203121"/>
                <a:ext cx="193964" cy="299357"/>
              </a:xfrm>
              <a:prstGeom prst="can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Freeform 206"/>
              <p:cNvSpPr/>
              <p:nvPr/>
            </p:nvSpPr>
            <p:spPr>
              <a:xfrm>
                <a:off x="1862138" y="3255169"/>
                <a:ext cx="42862" cy="185737"/>
              </a:xfrm>
              <a:custGeom>
                <a:avLst/>
                <a:gdLst>
                  <a:gd name="connsiteX0" fmla="*/ 42862 w 42862"/>
                  <a:gd name="connsiteY0" fmla="*/ 0 h 185737"/>
                  <a:gd name="connsiteX1" fmla="*/ 2381 w 42862"/>
                  <a:gd name="connsiteY1" fmla="*/ 92869 h 185737"/>
                  <a:gd name="connsiteX2" fmla="*/ 28574 w 42862"/>
                  <a:gd name="connsiteY2" fmla="*/ 185737 h 1857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862" h="185737">
                    <a:moveTo>
                      <a:pt x="42862" y="0"/>
                    </a:moveTo>
                    <a:cubicBezTo>
                      <a:pt x="23812" y="30956"/>
                      <a:pt x="4762" y="61913"/>
                      <a:pt x="2381" y="92869"/>
                    </a:cubicBezTo>
                    <a:cubicBezTo>
                      <a:pt x="0" y="123825"/>
                      <a:pt x="14287" y="154781"/>
                      <a:pt x="28574" y="185737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7"/>
            <p:cNvGrpSpPr/>
            <p:nvPr/>
          </p:nvGrpSpPr>
          <p:grpSpPr>
            <a:xfrm rot="163373">
              <a:off x="-457200" y="3200400"/>
              <a:ext cx="7924799" cy="457200"/>
              <a:chOff x="-457200" y="3200400"/>
              <a:chExt cx="7924799" cy="457200"/>
            </a:xfrm>
          </p:grpSpPr>
          <p:sp>
            <p:nvSpPr>
              <p:cNvPr id="203" name="Flowchart: Merge 202"/>
              <p:cNvSpPr/>
              <p:nvPr/>
            </p:nvSpPr>
            <p:spPr>
              <a:xfrm rot="5400000">
                <a:off x="5257799" y="1447800"/>
                <a:ext cx="457200" cy="3962400"/>
              </a:xfrm>
              <a:prstGeom prst="flowChartMerge">
                <a:avLst/>
              </a:prstGeom>
              <a:solidFill>
                <a:schemeClr val="accent1">
                  <a:alpha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4" name="Flowchart: Merge 203"/>
              <p:cNvSpPr/>
              <p:nvPr/>
            </p:nvSpPr>
            <p:spPr>
              <a:xfrm rot="5400000">
                <a:off x="1295400" y="1447800"/>
                <a:ext cx="457200" cy="3962400"/>
              </a:xfrm>
              <a:prstGeom prst="flowChartMerg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19" name="Arc 218"/>
          <p:cNvSpPr/>
          <p:nvPr/>
        </p:nvSpPr>
        <p:spPr>
          <a:xfrm>
            <a:off x="2308628" y="1789453"/>
            <a:ext cx="245932" cy="491864"/>
          </a:xfrm>
          <a:prstGeom prst="arc">
            <a:avLst>
              <a:gd name="adj1" fmla="val 16200000"/>
              <a:gd name="adj2" fmla="val 5138435"/>
            </a:avLst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2" name="Group 7"/>
          <p:cNvGrpSpPr/>
          <p:nvPr/>
        </p:nvGrpSpPr>
        <p:grpSpPr>
          <a:xfrm rot="21280395">
            <a:off x="-2057400" y="1852467"/>
            <a:ext cx="8525645" cy="491864"/>
            <a:chOff x="-457200" y="3200400"/>
            <a:chExt cx="7924799" cy="457200"/>
          </a:xfrm>
        </p:grpSpPr>
        <p:sp>
          <p:nvSpPr>
            <p:cNvPr id="123" name="Flowchart: Merge 122"/>
            <p:cNvSpPr/>
            <p:nvPr/>
          </p:nvSpPr>
          <p:spPr>
            <a:xfrm rot="5400000">
              <a:off x="5257799" y="1447800"/>
              <a:ext cx="457200" cy="3962400"/>
            </a:xfrm>
            <a:prstGeom prst="flowChartMerge">
              <a:avLst/>
            </a:prstGeom>
            <a:solidFill>
              <a:schemeClr val="accent1">
                <a:alpha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4" name="Flowchart: Merge 123"/>
            <p:cNvSpPr/>
            <p:nvPr/>
          </p:nvSpPr>
          <p:spPr>
            <a:xfrm rot="5400000">
              <a:off x="1295400" y="1447800"/>
              <a:ext cx="457200" cy="3962400"/>
            </a:xfrm>
            <a:prstGeom prst="flowChartMerg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8" name="Arc 127"/>
          <p:cNvSpPr/>
          <p:nvPr/>
        </p:nvSpPr>
        <p:spPr>
          <a:xfrm>
            <a:off x="4274305" y="2001240"/>
            <a:ext cx="755944" cy="744615"/>
          </a:xfrm>
          <a:prstGeom prst="arc">
            <a:avLst>
              <a:gd name="adj1" fmla="val 20901867"/>
              <a:gd name="adj2" fmla="val 2048216"/>
            </a:avLst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Arc 128"/>
          <p:cNvSpPr/>
          <p:nvPr/>
        </p:nvSpPr>
        <p:spPr>
          <a:xfrm rot="387598">
            <a:off x="2477275" y="1080203"/>
            <a:ext cx="1652943" cy="1714738"/>
          </a:xfrm>
          <a:prstGeom prst="arc">
            <a:avLst>
              <a:gd name="adj1" fmla="val 20620701"/>
              <a:gd name="adj2" fmla="val 1688198"/>
            </a:avLst>
          </a:prstGeom>
          <a:ln w="25400">
            <a:solidFill>
              <a:srgbClr val="FFC000"/>
            </a:solidFill>
            <a:head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3674919" y="2609226"/>
            <a:ext cx="188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= angle of view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133600" y="1295400"/>
            <a:ext cx="3327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C000"/>
                </a:solidFill>
              </a:rPr>
              <a:t>Φ</a:t>
            </a:r>
            <a:r>
              <a:rPr lang="en-US" dirty="0" smtClean="0">
                <a:solidFill>
                  <a:srgbClr val="FFC000"/>
                </a:solidFill>
              </a:rPr>
              <a:t> = angle of rotation (shake)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3" name="Freeform 132"/>
          <p:cNvSpPr/>
          <p:nvPr/>
        </p:nvSpPr>
        <p:spPr>
          <a:xfrm>
            <a:off x="6475811" y="2387204"/>
            <a:ext cx="68314" cy="491011"/>
          </a:xfrm>
          <a:custGeom>
            <a:avLst/>
            <a:gdLst>
              <a:gd name="connsiteX0" fmla="*/ 0 w 38100"/>
              <a:gd name="connsiteY0" fmla="*/ 273844 h 273844"/>
              <a:gd name="connsiteX1" fmla="*/ 38100 w 38100"/>
              <a:gd name="connsiteY1" fmla="*/ 0 h 273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100" h="273844">
                <a:moveTo>
                  <a:pt x="0" y="273844"/>
                </a:moveTo>
                <a:lnTo>
                  <a:pt x="38100" y="0"/>
                </a:lnTo>
              </a:path>
            </a:pathLst>
          </a:cu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TextBox 133"/>
          <p:cNvSpPr txBox="1"/>
          <p:nvPr/>
        </p:nvSpPr>
        <p:spPr>
          <a:xfrm>
            <a:off x="6019801" y="2895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1 frame length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135" name="Freeform 134"/>
          <p:cNvSpPr/>
          <p:nvPr/>
        </p:nvSpPr>
        <p:spPr>
          <a:xfrm>
            <a:off x="6544126" y="1447880"/>
            <a:ext cx="77565" cy="939324"/>
          </a:xfrm>
          <a:custGeom>
            <a:avLst/>
            <a:gdLst>
              <a:gd name="connsiteX0" fmla="*/ 0 w 43259"/>
              <a:gd name="connsiteY0" fmla="*/ 0 h 807244"/>
              <a:gd name="connsiteX1" fmla="*/ 30956 w 43259"/>
              <a:gd name="connsiteY1" fmla="*/ 269081 h 807244"/>
              <a:gd name="connsiteX2" fmla="*/ 38100 w 43259"/>
              <a:gd name="connsiteY2" fmla="*/ 523875 h 807244"/>
              <a:gd name="connsiteX3" fmla="*/ 0 w 43259"/>
              <a:gd name="connsiteY3" fmla="*/ 807244 h 807244"/>
              <a:gd name="connsiteX0" fmla="*/ 0 w 43259"/>
              <a:gd name="connsiteY0" fmla="*/ 0 h 523875"/>
              <a:gd name="connsiteX1" fmla="*/ 30956 w 43259"/>
              <a:gd name="connsiteY1" fmla="*/ 269081 h 523875"/>
              <a:gd name="connsiteX2" fmla="*/ 38100 w 43259"/>
              <a:gd name="connsiteY2" fmla="*/ 523875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59" h="523875">
                <a:moveTo>
                  <a:pt x="0" y="0"/>
                </a:moveTo>
                <a:cubicBezTo>
                  <a:pt x="12303" y="90884"/>
                  <a:pt x="24606" y="181769"/>
                  <a:pt x="30956" y="269081"/>
                </a:cubicBezTo>
                <a:cubicBezTo>
                  <a:pt x="37306" y="356394"/>
                  <a:pt x="43259" y="434181"/>
                  <a:pt x="38100" y="523875"/>
                </a:cubicBezTo>
              </a:path>
            </a:pathLst>
          </a:custGeom>
          <a:ln w="38100">
            <a:solidFill>
              <a:srgbClr val="7030A0"/>
            </a:solidFill>
            <a:head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TextBox 135"/>
          <p:cNvSpPr txBox="1"/>
          <p:nvPr/>
        </p:nvSpPr>
        <p:spPr>
          <a:xfrm>
            <a:off x="6629400" y="1219200"/>
            <a:ext cx="2287308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Displacement amount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6705600" y="4573025"/>
            <a:ext cx="494745" cy="913375"/>
          </a:xfrm>
          <a:prstGeom prst="rect">
            <a:avLst/>
          </a:prstGeom>
          <a:solidFill>
            <a:srgbClr val="FF0000">
              <a:alpha val="10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0" name="Straight Connector 139"/>
          <p:cNvCxnSpPr/>
          <p:nvPr/>
        </p:nvCxnSpPr>
        <p:spPr>
          <a:xfrm rot="10800000">
            <a:off x="7391400" y="4495800"/>
            <a:ext cx="533400" cy="1588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rot="10800000">
            <a:off x="6705600" y="4419602"/>
            <a:ext cx="685800" cy="2041"/>
          </a:xfrm>
          <a:prstGeom prst="line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rot="10800000">
            <a:off x="6934200" y="5029200"/>
            <a:ext cx="685800" cy="2041"/>
          </a:xfrm>
          <a:prstGeom prst="line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7391400" y="4038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1 frame length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4953000" y="3886200"/>
            <a:ext cx="2287308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Displacement amount</a:t>
            </a:r>
            <a:endParaRPr lang="en-US" dirty="0">
              <a:solidFill>
                <a:srgbClr val="7030A0"/>
              </a:solidFill>
            </a:endParaRPr>
          </a:p>
        </p:txBody>
      </p:sp>
      <p:graphicFrame>
        <p:nvGraphicFramePr>
          <p:cNvPr id="149" name="Object 148"/>
          <p:cNvGraphicFramePr>
            <a:graphicFrameLocks noChangeAspect="1"/>
          </p:cNvGraphicFramePr>
          <p:nvPr/>
        </p:nvGraphicFramePr>
        <p:xfrm>
          <a:off x="152400" y="3505200"/>
          <a:ext cx="3519487" cy="762000"/>
        </p:xfrm>
        <a:graphic>
          <a:graphicData uri="http://schemas.openxmlformats.org/presentationml/2006/ole">
            <p:oleObj spid="_x0000_s4098" name="Equation" r:id="rId3" imgW="1993680" imgH="431640" progId="Equation.3">
              <p:embed/>
            </p:oleObj>
          </a:graphicData>
        </a:graphic>
      </p:graphicFrame>
      <p:graphicFrame>
        <p:nvGraphicFramePr>
          <p:cNvPr id="150" name="Object 149"/>
          <p:cNvGraphicFramePr>
            <a:graphicFrameLocks noChangeAspect="1"/>
          </p:cNvGraphicFramePr>
          <p:nvPr/>
        </p:nvGraphicFramePr>
        <p:xfrm>
          <a:off x="169863" y="4419600"/>
          <a:ext cx="3452812" cy="739775"/>
        </p:xfrm>
        <a:graphic>
          <a:graphicData uri="http://schemas.openxmlformats.org/presentationml/2006/ole">
            <p:oleObj spid="_x0000_s4099" name="Equation" r:id="rId4" imgW="1955520" imgH="419040" progId="Equation.3">
              <p:embed/>
            </p:oleObj>
          </a:graphicData>
        </a:graphic>
      </p:graphicFrame>
      <p:graphicFrame>
        <p:nvGraphicFramePr>
          <p:cNvPr id="151" name="Object 150"/>
          <p:cNvGraphicFramePr>
            <a:graphicFrameLocks noChangeAspect="1"/>
          </p:cNvGraphicFramePr>
          <p:nvPr/>
        </p:nvGraphicFramePr>
        <p:xfrm>
          <a:off x="152400" y="5257800"/>
          <a:ext cx="6164263" cy="896937"/>
        </p:xfrm>
        <a:graphic>
          <a:graphicData uri="http://schemas.openxmlformats.org/presentationml/2006/ole">
            <p:oleObj spid="_x0000_s4100" name="Equation" r:id="rId5" imgW="349236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103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Microsoft Equation 3.0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Nathan Yan</dc:creator>
  <cp:lastModifiedBy>Nathan Yan</cp:lastModifiedBy>
  <cp:revision>51</cp:revision>
  <dcterms:created xsi:type="dcterms:W3CDTF">2007-09-20T06:49:28Z</dcterms:created>
  <dcterms:modified xsi:type="dcterms:W3CDTF">2007-09-20T11:41:49Z</dcterms:modified>
</cp:coreProperties>
</file>