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76" r:id="rId2"/>
    <p:sldId id="277" r:id="rId3"/>
    <p:sldId id="275" r:id="rId4"/>
    <p:sldId id="273" r:id="rId5"/>
    <p:sldId id="274" r:id="rId6"/>
    <p:sldId id="279" r:id="rId7"/>
    <p:sldId id="280" r:id="rId8"/>
    <p:sldId id="278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</p:sldIdLst>
  <p:sldSz cx="9144000" cy="6858000" type="screen4x3"/>
  <p:notesSz cx="6858000" cy="9144000"/>
  <p:embeddedFontLst>
    <p:embeddedFont>
      <p:font typeface="Tw Cen MT" pitchFamily="34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Alba" pitchFamily="2" charset="0"/>
      <p:regular r:id="rId27"/>
    </p:embeddedFont>
    <p:embeddedFont>
      <p:font typeface="Raavi" pitchFamily="2" charset="0"/>
      <p:regular r:id="rId28"/>
    </p:embeddedFont>
    <p:embeddedFont>
      <p:font typeface="Agency FB" pitchFamily="34" charset="0"/>
      <p:regular r:id="rId29"/>
      <p:bold r:id="rId30"/>
    </p:embeddedFont>
    <p:embeddedFont>
      <p:font typeface="Andy" pitchFamily="66" charset="0"/>
      <p:bold r:id="rId3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FFF99"/>
    <a:srgbClr val="FF6699"/>
    <a:srgbClr val="FF33FF"/>
    <a:srgbClr val="FF4633"/>
    <a:srgbClr val="FF5001"/>
    <a:srgbClr val="FF5F33"/>
    <a:srgbClr val="66FF33"/>
    <a:srgbClr val="66FF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8483" autoAdjust="0"/>
    <p:restoredTop sz="94429" autoAdjust="0"/>
  </p:normalViewPr>
  <p:slideViewPr>
    <p:cSldViewPr>
      <p:cViewPr>
        <p:scale>
          <a:sx n="66" d="100"/>
          <a:sy n="66" d="100"/>
        </p:scale>
        <p:origin x="-792" y="-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N\EN\School\Decal\week6\poisso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\EN\School\Decal\week6\poisso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\EN\School\Decal\week6\poisson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\EN\School\Decal\week6\poisson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\EN\School\Decal\week6\poiss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Proportion</a:t>
            </a:r>
            <a:r>
              <a:rPr lang="en-US" baseline="0" dirty="0" smtClean="0"/>
              <a:t> of fluctuation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5.8012096314047856E-2"/>
          <c:y val="8.0753968253968453E-2"/>
          <c:w val="0.91314013465708166"/>
          <c:h val="0.85670963004624512"/>
        </c:manualLayout>
      </c:layout>
      <c:scatterChart>
        <c:scatterStyle val="smoothMarker"/>
        <c:ser>
          <c:idx val="0"/>
          <c:order val="0"/>
          <c:tx>
            <c:strRef>
              <c:f>Sheet2!$C$1</c:f>
              <c:strCache>
                <c:ptCount val="1"/>
                <c:pt idx="0">
                  <c:v>sqrt(n)/n</c:v>
                </c:pt>
              </c:strCache>
            </c:strRef>
          </c:tx>
          <c:spPr>
            <a:ln w="635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Sheet2!$B$2:$B$49974</c:f>
              <c:numCache>
                <c:formatCode>General</c:formatCode>
                <c:ptCount val="49973"/>
                <c:pt idx="0">
                  <c:v>100</c:v>
                </c:pt>
                <c:pt idx="1">
                  <c:v>120</c:v>
                </c:pt>
                <c:pt idx="2">
                  <c:v>150</c:v>
                </c:pt>
                <c:pt idx="3">
                  <c:v>200</c:v>
                </c:pt>
                <c:pt idx="4">
                  <c:v>300</c:v>
                </c:pt>
                <c:pt idx="5">
                  <c:v>400</c:v>
                </c:pt>
                <c:pt idx="6">
                  <c:v>500</c:v>
                </c:pt>
                <c:pt idx="7">
                  <c:v>700</c:v>
                </c:pt>
                <c:pt idx="8">
                  <c:v>1000</c:v>
                </c:pt>
                <c:pt idx="9">
                  <c:v>1500</c:v>
                </c:pt>
                <c:pt idx="10">
                  <c:v>2000</c:v>
                </c:pt>
                <c:pt idx="11">
                  <c:v>2500</c:v>
                </c:pt>
                <c:pt idx="12">
                  <c:v>3000</c:v>
                </c:pt>
                <c:pt idx="13">
                  <c:v>3500</c:v>
                </c:pt>
                <c:pt idx="14">
                  <c:v>4000</c:v>
                </c:pt>
                <c:pt idx="15">
                  <c:v>5000</c:v>
                </c:pt>
                <c:pt idx="16">
                  <c:v>6000</c:v>
                </c:pt>
                <c:pt idx="17">
                  <c:v>7000</c:v>
                </c:pt>
                <c:pt idx="18">
                  <c:v>8000</c:v>
                </c:pt>
                <c:pt idx="19">
                  <c:v>9000</c:v>
                </c:pt>
                <c:pt idx="20">
                  <c:v>9999</c:v>
                </c:pt>
              </c:numCache>
            </c:numRef>
          </c:xVal>
          <c:yVal>
            <c:numRef>
              <c:f>Sheet2!$C$2:$C$49974</c:f>
              <c:numCache>
                <c:formatCode>General</c:formatCode>
                <c:ptCount val="49973"/>
                <c:pt idx="0">
                  <c:v>0.1</c:v>
                </c:pt>
                <c:pt idx="1">
                  <c:v>9.1287092917527707E-2</c:v>
                </c:pt>
                <c:pt idx="2">
                  <c:v>8.1649658092772706E-2</c:v>
                </c:pt>
                <c:pt idx="3">
                  <c:v>7.0710678118654863E-2</c:v>
                </c:pt>
                <c:pt idx="4">
                  <c:v>5.7735026918962706E-2</c:v>
                </c:pt>
                <c:pt idx="5">
                  <c:v>5.0000000000000065E-2</c:v>
                </c:pt>
                <c:pt idx="6">
                  <c:v>4.4721359549995794E-2</c:v>
                </c:pt>
                <c:pt idx="7">
                  <c:v>3.7796447300922777E-2</c:v>
                </c:pt>
                <c:pt idx="8">
                  <c:v>3.1622776601683812E-2</c:v>
                </c:pt>
                <c:pt idx="9">
                  <c:v>2.5819888974716178E-2</c:v>
                </c:pt>
                <c:pt idx="10">
                  <c:v>2.2360679774997897E-2</c:v>
                </c:pt>
                <c:pt idx="11">
                  <c:v>2.0000000000000032E-2</c:v>
                </c:pt>
                <c:pt idx="12">
                  <c:v>1.825741858350554E-2</c:v>
                </c:pt>
                <c:pt idx="13">
                  <c:v>1.6903085094570381E-2</c:v>
                </c:pt>
                <c:pt idx="14">
                  <c:v>1.5811388300841899E-2</c:v>
                </c:pt>
                <c:pt idx="15">
                  <c:v>1.4142135623730977E-2</c:v>
                </c:pt>
                <c:pt idx="16">
                  <c:v>1.2909944487358061E-2</c:v>
                </c:pt>
                <c:pt idx="17">
                  <c:v>1.195228609334394E-2</c:v>
                </c:pt>
                <c:pt idx="18">
                  <c:v>1.1180339887498966E-2</c:v>
                </c:pt>
                <c:pt idx="19">
                  <c:v>1.05409255338946E-2</c:v>
                </c:pt>
                <c:pt idx="20">
                  <c:v>1.0000500037503158E-2</c:v>
                </c:pt>
              </c:numCache>
            </c:numRef>
          </c:yVal>
          <c:smooth val="1"/>
        </c:ser>
        <c:axId val="34390400"/>
        <c:axId val="34391936"/>
      </c:scatterChart>
      <c:valAx>
        <c:axId val="34390400"/>
        <c:scaling>
          <c:orientation val="minMax"/>
          <c:max val="10000"/>
        </c:scaling>
        <c:axPos val="b"/>
        <c:numFmt formatCode="General" sourceLinked="1"/>
        <c:tickLblPos val="nextTo"/>
        <c:crossAx val="34391936"/>
        <c:crosses val="autoZero"/>
        <c:crossBetween val="midCat"/>
      </c:valAx>
      <c:valAx>
        <c:axId val="34391936"/>
        <c:scaling>
          <c:orientation val="minMax"/>
        </c:scaling>
        <c:axPos val="l"/>
        <c:majorGridlines/>
        <c:numFmt formatCode="0%" sourceLinked="0"/>
        <c:tickLblPos val="nextTo"/>
        <c:crossAx val="343904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5908695652173961"/>
          <c:y val="0.10579036995375579"/>
          <c:w val="9.7434782608695633E-2"/>
          <c:h val="3.3855611798525233E-2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5153294415784324E-2"/>
          <c:y val="2.3616110486189276E-2"/>
          <c:w val="0.90225337134582317"/>
          <c:h val="0.90667807149106361"/>
        </c:manualLayout>
      </c:layout>
      <c:scatterChart>
        <c:scatterStyle val="smoothMarker"/>
        <c:ser>
          <c:idx val="0"/>
          <c:order val="0"/>
          <c:tx>
            <c:v>Canon 5D</c:v>
          </c:tx>
          <c:spPr>
            <a:ln w="63500"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 w="0"/>
            </c:spPr>
          </c:marker>
          <c:xVal>
            <c:numRef>
              <c:f>Sheet1!$B$2:$B$6</c:f>
              <c:numCache>
                <c:formatCode>General</c:formatCode>
                <c:ptCount val="5"/>
                <c:pt idx="0">
                  <c:v>80000</c:v>
                </c:pt>
                <c:pt idx="1">
                  <c:v>40000</c:v>
                </c:pt>
                <c:pt idx="2">
                  <c:v>20000</c:v>
                </c:pt>
                <c:pt idx="3">
                  <c:v>10000</c:v>
                </c:pt>
                <c:pt idx="4">
                  <c:v>5000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  <c:pt idx="0">
                  <c:v>3.5355339059327437E-3</c:v>
                </c:pt>
                <c:pt idx="1">
                  <c:v>5.0000000000000062E-3</c:v>
                </c:pt>
                <c:pt idx="2">
                  <c:v>7.0710678118654858E-3</c:v>
                </c:pt>
                <c:pt idx="3">
                  <c:v>1.0000000000000005E-2</c:v>
                </c:pt>
                <c:pt idx="4">
                  <c:v>1.4142135623730961E-2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Nikon D300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 w="0">
                <a:solidFill>
                  <a:srgbClr val="C00000"/>
                </a:solidFill>
              </a:ln>
            </c:spPr>
          </c:marker>
          <c:xVal>
            <c:numRef>
              <c:f>Sheet1!$D$3:$D$7</c:f>
              <c:numCache>
                <c:formatCode>General</c:formatCode>
                <c:ptCount val="5"/>
                <c:pt idx="0">
                  <c:v>14000</c:v>
                </c:pt>
                <c:pt idx="1">
                  <c:v>7000</c:v>
                </c:pt>
                <c:pt idx="2">
                  <c:v>3500</c:v>
                </c:pt>
                <c:pt idx="3">
                  <c:v>1750</c:v>
                </c:pt>
                <c:pt idx="4">
                  <c:v>875</c:v>
                </c:pt>
              </c:numCache>
            </c:numRef>
          </c:xVal>
          <c:yVal>
            <c:numRef>
              <c:f>Sheet1!$E$3:$E$7</c:f>
              <c:numCache>
                <c:formatCode>General</c:formatCode>
                <c:ptCount val="5"/>
                <c:pt idx="0">
                  <c:v>8.4515425472851888E-3</c:v>
                </c:pt>
                <c:pt idx="1">
                  <c:v>1.195228609334394E-2</c:v>
                </c:pt>
                <c:pt idx="2">
                  <c:v>1.6903085094570371E-2</c:v>
                </c:pt>
                <c:pt idx="3">
                  <c:v>2.3904572186687869E-2</c:v>
                </c:pt>
                <c:pt idx="4">
                  <c:v>3.3806170189140686E-2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Sony H9</c:v>
                </c:pt>
              </c:strCache>
            </c:strRef>
          </c:tx>
          <c:spPr>
            <a:ln w="63500">
              <a:solidFill>
                <a:srgbClr val="92D050"/>
              </a:solidFill>
            </a:ln>
          </c:spPr>
          <c:marker>
            <c:spPr>
              <a:solidFill>
                <a:srgbClr val="92D050"/>
              </a:solidFill>
              <a:ln w="0"/>
            </c:spPr>
          </c:marker>
          <c:xVal>
            <c:numRef>
              <c:f>Sheet1!$F$2:$F$7</c:f>
              <c:numCache>
                <c:formatCode>General</c:formatCode>
                <c:ptCount val="6"/>
                <c:pt idx="0">
                  <c:v>2900</c:v>
                </c:pt>
                <c:pt idx="1">
                  <c:v>1450</c:v>
                </c:pt>
                <c:pt idx="2">
                  <c:v>725</c:v>
                </c:pt>
                <c:pt idx="3">
                  <c:v>362.5</c:v>
                </c:pt>
                <c:pt idx="4">
                  <c:v>181.25</c:v>
                </c:pt>
                <c:pt idx="5">
                  <c:v>90.624999999999986</c:v>
                </c:pt>
              </c:numCache>
            </c:numRef>
          </c:xVal>
          <c:yVal>
            <c:numRef>
              <c:f>Sheet1!$G$2:$G$7</c:f>
              <c:numCache>
                <c:formatCode>General</c:formatCode>
                <c:ptCount val="6"/>
                <c:pt idx="0">
                  <c:v>1.8569533817705219E-2</c:v>
                </c:pt>
                <c:pt idx="1">
                  <c:v>2.6261286571944559E-2</c:v>
                </c:pt>
                <c:pt idx="2">
                  <c:v>3.7139067635410423E-2</c:v>
                </c:pt>
                <c:pt idx="3">
                  <c:v>5.2522573143889084E-2</c:v>
                </c:pt>
                <c:pt idx="4">
                  <c:v>7.427813527082075E-2</c:v>
                </c:pt>
                <c:pt idx="5">
                  <c:v>0.10504514628777815</c:v>
                </c:pt>
              </c:numCache>
            </c:numRef>
          </c:yVal>
          <c:smooth val="1"/>
        </c:ser>
        <c:axId val="34469760"/>
        <c:axId val="37298176"/>
      </c:scatterChart>
      <c:valAx>
        <c:axId val="344697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37298176"/>
        <c:crosses val="autoZero"/>
        <c:crossBetween val="midCat"/>
      </c:valAx>
      <c:valAx>
        <c:axId val="37298176"/>
        <c:scaling>
          <c:orientation val="minMax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344697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0869965607747507"/>
          <c:y val="3.7251124859392581E-2"/>
          <c:w val="0.14819689564666491"/>
          <c:h val="0.12787870266216722"/>
        </c:manualLayout>
      </c:layout>
      <c:txPr>
        <a:bodyPr/>
        <a:lstStyle/>
        <a:p>
          <a:pPr>
            <a:defRPr sz="1400" baseline="0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5153294415784324E-2"/>
          <c:y val="2.3616110486189276E-2"/>
          <c:w val="0.89745802787582551"/>
          <c:h val="0.90667807149106361"/>
        </c:manualLayout>
      </c:layout>
      <c:scatterChart>
        <c:scatterStyle val="smoothMarker"/>
        <c:ser>
          <c:idx val="0"/>
          <c:order val="0"/>
          <c:tx>
            <c:v>Canon 5D</c:v>
          </c:tx>
          <c:spPr>
            <a:ln w="63500"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 w="0"/>
            </c:spPr>
          </c:marker>
          <c:xVal>
            <c:numRef>
              <c:f>Sheet1!$B$2:$B$6</c:f>
              <c:numCache>
                <c:formatCode>General</c:formatCode>
                <c:ptCount val="5"/>
                <c:pt idx="0">
                  <c:v>80000</c:v>
                </c:pt>
                <c:pt idx="1">
                  <c:v>40000</c:v>
                </c:pt>
                <c:pt idx="2">
                  <c:v>20000</c:v>
                </c:pt>
                <c:pt idx="3">
                  <c:v>10000</c:v>
                </c:pt>
                <c:pt idx="4">
                  <c:v>5000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  <c:pt idx="0">
                  <c:v>3.5355339059327437E-3</c:v>
                </c:pt>
                <c:pt idx="1">
                  <c:v>5.0000000000000062E-3</c:v>
                </c:pt>
                <c:pt idx="2">
                  <c:v>7.0710678118654858E-3</c:v>
                </c:pt>
                <c:pt idx="3">
                  <c:v>1.0000000000000005E-2</c:v>
                </c:pt>
                <c:pt idx="4">
                  <c:v>1.4142135623730961E-2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Nikon D300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 w="0">
                <a:solidFill>
                  <a:srgbClr val="C00000"/>
                </a:solidFill>
              </a:ln>
            </c:spPr>
          </c:marker>
          <c:xVal>
            <c:numRef>
              <c:f>Sheet1!$D$3:$D$7</c:f>
              <c:numCache>
                <c:formatCode>General</c:formatCode>
                <c:ptCount val="5"/>
                <c:pt idx="0">
                  <c:v>14000</c:v>
                </c:pt>
                <c:pt idx="1">
                  <c:v>7000</c:v>
                </c:pt>
                <c:pt idx="2">
                  <c:v>3500</c:v>
                </c:pt>
                <c:pt idx="3">
                  <c:v>1750</c:v>
                </c:pt>
                <c:pt idx="4">
                  <c:v>875</c:v>
                </c:pt>
              </c:numCache>
            </c:numRef>
          </c:xVal>
          <c:yVal>
            <c:numRef>
              <c:f>Sheet1!$E$3:$E$7</c:f>
              <c:numCache>
                <c:formatCode>General</c:formatCode>
                <c:ptCount val="5"/>
                <c:pt idx="0">
                  <c:v>8.4515425472851888E-3</c:v>
                </c:pt>
                <c:pt idx="1">
                  <c:v>1.195228609334394E-2</c:v>
                </c:pt>
                <c:pt idx="2">
                  <c:v>1.6903085094570371E-2</c:v>
                </c:pt>
                <c:pt idx="3">
                  <c:v>2.3904572186687869E-2</c:v>
                </c:pt>
                <c:pt idx="4">
                  <c:v>3.3806170189140686E-2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Sony H9</c:v>
                </c:pt>
              </c:strCache>
            </c:strRef>
          </c:tx>
          <c:spPr>
            <a:ln w="63500">
              <a:solidFill>
                <a:srgbClr val="92D050"/>
              </a:solidFill>
            </a:ln>
          </c:spPr>
          <c:marker>
            <c:spPr>
              <a:solidFill>
                <a:srgbClr val="92D050"/>
              </a:solidFill>
              <a:ln w="0"/>
            </c:spPr>
          </c:marker>
          <c:xVal>
            <c:numRef>
              <c:f>Sheet1!$F$2:$F$7</c:f>
              <c:numCache>
                <c:formatCode>General</c:formatCode>
                <c:ptCount val="6"/>
                <c:pt idx="0">
                  <c:v>2900</c:v>
                </c:pt>
                <c:pt idx="1">
                  <c:v>1450</c:v>
                </c:pt>
                <c:pt idx="2">
                  <c:v>725</c:v>
                </c:pt>
                <c:pt idx="3">
                  <c:v>362.5</c:v>
                </c:pt>
                <c:pt idx="4">
                  <c:v>181.25</c:v>
                </c:pt>
                <c:pt idx="5">
                  <c:v>90.624999999999986</c:v>
                </c:pt>
              </c:numCache>
            </c:numRef>
          </c:xVal>
          <c:yVal>
            <c:numRef>
              <c:f>Sheet1!$G$2:$G$7</c:f>
              <c:numCache>
                <c:formatCode>General</c:formatCode>
                <c:ptCount val="6"/>
                <c:pt idx="0">
                  <c:v>1.8569533817705219E-2</c:v>
                </c:pt>
                <c:pt idx="1">
                  <c:v>2.6261286571944559E-2</c:v>
                </c:pt>
                <c:pt idx="2">
                  <c:v>3.7139067635410423E-2</c:v>
                </c:pt>
                <c:pt idx="3">
                  <c:v>5.2522573143889084E-2</c:v>
                </c:pt>
                <c:pt idx="4">
                  <c:v>7.427813527082075E-2</c:v>
                </c:pt>
                <c:pt idx="5">
                  <c:v>0.10504514628777815</c:v>
                </c:pt>
              </c:numCache>
            </c:numRef>
          </c:yVal>
          <c:smooth val="1"/>
        </c:ser>
        <c:axId val="37344000"/>
        <c:axId val="37345920"/>
      </c:scatterChart>
      <c:valAx>
        <c:axId val="37344000"/>
        <c:scaling>
          <c:logBase val="10"/>
          <c:orientation val="minMax"/>
          <c:min val="90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37345920"/>
        <c:crosses val="autoZero"/>
        <c:crossBetween val="midCat"/>
      </c:valAx>
      <c:valAx>
        <c:axId val="37345920"/>
        <c:scaling>
          <c:orientation val="minMax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373440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115732192958639"/>
          <c:y val="3.7251124859392595E-2"/>
          <c:w val="0.14819689564666491"/>
          <c:h val="0.12787870266216722"/>
        </c:manualLayout>
      </c:layout>
      <c:txPr>
        <a:bodyPr/>
        <a:lstStyle/>
        <a:p>
          <a:pPr>
            <a:defRPr sz="1400" baseline="0"/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>
        <c:manualLayout>
          <c:layoutTarget val="inner"/>
          <c:xMode val="edge"/>
          <c:yMode val="edge"/>
          <c:x val="6.5153294415784324E-2"/>
          <c:y val="2.3616110486189282E-2"/>
          <c:w val="0.90225337134582317"/>
          <c:h val="0.90667807149106361"/>
        </c:manualLayout>
      </c:layout>
      <c:scatterChart>
        <c:scatterStyle val="smoothMarker"/>
        <c:ser>
          <c:idx val="2"/>
          <c:order val="0"/>
          <c:tx>
            <c:strRef>
              <c:f>Sheet1!$F$1</c:f>
              <c:strCache>
                <c:ptCount val="1"/>
                <c:pt idx="0">
                  <c:v>Sony H9</c:v>
                </c:pt>
              </c:strCache>
            </c:strRef>
          </c:tx>
          <c:spPr>
            <a:ln w="63500">
              <a:solidFill>
                <a:srgbClr val="92D050"/>
              </a:solidFill>
            </a:ln>
          </c:spPr>
          <c:marker>
            <c:spPr>
              <a:solidFill>
                <a:srgbClr val="92D050"/>
              </a:solidFill>
              <a:ln w="0"/>
            </c:spPr>
          </c:marker>
          <c:xVal>
            <c:numRef>
              <c:f>Sheet1!$F$2:$F$7</c:f>
              <c:numCache>
                <c:formatCode>General</c:formatCode>
                <c:ptCount val="6"/>
                <c:pt idx="0">
                  <c:v>2900</c:v>
                </c:pt>
                <c:pt idx="1">
                  <c:v>1450</c:v>
                </c:pt>
                <c:pt idx="2">
                  <c:v>725</c:v>
                </c:pt>
                <c:pt idx="3">
                  <c:v>362.5</c:v>
                </c:pt>
                <c:pt idx="4">
                  <c:v>181.25</c:v>
                </c:pt>
                <c:pt idx="5">
                  <c:v>90.624999999999986</c:v>
                </c:pt>
              </c:numCache>
            </c:numRef>
          </c:xVal>
          <c:yVal>
            <c:numRef>
              <c:f>Sheet1!$G$2:$G$7</c:f>
              <c:numCache>
                <c:formatCode>General</c:formatCode>
                <c:ptCount val="6"/>
                <c:pt idx="0">
                  <c:v>1.8569533817705222E-2</c:v>
                </c:pt>
                <c:pt idx="1">
                  <c:v>2.6261286571944566E-2</c:v>
                </c:pt>
                <c:pt idx="2">
                  <c:v>3.7139067635410437E-2</c:v>
                </c:pt>
                <c:pt idx="3">
                  <c:v>5.2522573143889084E-2</c:v>
                </c:pt>
                <c:pt idx="4">
                  <c:v>7.427813527082075E-2</c:v>
                </c:pt>
                <c:pt idx="5">
                  <c:v>0.10504514628777817</c:v>
                </c:pt>
              </c:numCache>
            </c:numRef>
          </c:yVal>
          <c:smooth val="1"/>
        </c:ser>
        <c:axId val="37369728"/>
        <c:axId val="37376000"/>
      </c:scatterChart>
      <c:valAx>
        <c:axId val="373697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37376000"/>
        <c:crosses val="autoZero"/>
        <c:crossBetween val="midCat"/>
      </c:valAx>
      <c:valAx>
        <c:axId val="37376000"/>
        <c:scaling>
          <c:orientation val="minMax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37369728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86996560774754"/>
          <c:y val="3.7251124859392581E-2"/>
          <c:w val="0.14819689564666491"/>
          <c:h val="0.12787870266216722"/>
        </c:manualLayout>
      </c:layout>
      <c:txPr>
        <a:bodyPr/>
        <a:lstStyle/>
        <a:p>
          <a:pPr>
            <a:defRPr sz="1400" baseline="0"/>
          </a:pPr>
          <a:endParaRPr lang="en-U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>
        <c:manualLayout>
          <c:xMode val="edge"/>
          <c:yMode val="edge"/>
          <c:x val="0.41000000000000003"/>
          <c:y val="3.4482758620689655E-2"/>
        </c:manualLayout>
      </c:layout>
    </c:title>
    <c:plotArea>
      <c:layout>
        <c:manualLayout>
          <c:layoutTarget val="inner"/>
          <c:xMode val="edge"/>
          <c:yMode val="edge"/>
          <c:x val="6.1442098832473535E-2"/>
          <c:y val="1.5600775193798455E-2"/>
          <c:w val="0.91395652466518618"/>
          <c:h val="0.93377711406763808"/>
        </c:manualLayout>
      </c:layout>
      <c:scatterChart>
        <c:scatterStyle val="smoothMarker"/>
        <c:ser>
          <c:idx val="0"/>
          <c:order val="0"/>
          <c:tx>
            <c:strRef>
              <c:f>Sheet1!$H$1</c:f>
              <c:strCache>
                <c:ptCount val="1"/>
                <c:pt idx="0">
                  <c:v>Canon A570IS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noFill/>
              </a:ln>
            </c:spPr>
          </c:marker>
          <c:xVal>
            <c:numRef>
              <c:f>Sheet1!$H$2:$H$6</c:f>
              <c:numCache>
                <c:formatCode>General</c:formatCode>
                <c:ptCount val="5"/>
                <c:pt idx="0">
                  <c:v>3308.4507042253372</c:v>
                </c:pt>
                <c:pt idx="1">
                  <c:v>1654.2253521126686</c:v>
                </c:pt>
                <c:pt idx="2">
                  <c:v>827.11267605633429</c:v>
                </c:pt>
                <c:pt idx="3">
                  <c:v>413.55633802816703</c:v>
                </c:pt>
                <c:pt idx="4">
                  <c:v>206.77816901408357</c:v>
                </c:pt>
              </c:numCache>
            </c:numRef>
          </c:xVal>
          <c:yVal>
            <c:numRef>
              <c:f>Sheet1!$I$2:$I$6</c:f>
              <c:numCache>
                <c:formatCode>General</c:formatCode>
                <c:ptCount val="5"/>
                <c:pt idx="0">
                  <c:v>1.7385519240671964E-2</c:v>
                </c:pt>
                <c:pt idx="1">
                  <c:v>2.458683709905668E-2</c:v>
                </c:pt>
                <c:pt idx="2">
                  <c:v>3.4771038481343934E-2</c:v>
                </c:pt>
                <c:pt idx="3">
                  <c:v>4.917367419811338E-2</c:v>
                </c:pt>
                <c:pt idx="4">
                  <c:v>6.9542076962687854E-2</c:v>
                </c:pt>
              </c:numCache>
            </c:numRef>
          </c:yVal>
          <c:smooth val="1"/>
        </c:ser>
        <c:axId val="37399936"/>
        <c:axId val="37402112"/>
      </c:scatterChart>
      <c:valAx>
        <c:axId val="37399936"/>
        <c:scaling>
          <c:orientation val="minMax"/>
        </c:scaling>
        <c:axPos val="b"/>
        <c:numFmt formatCode="General" sourceLinked="1"/>
        <c:tickLblPos val="nextTo"/>
        <c:crossAx val="37402112"/>
        <c:crosses val="autoZero"/>
        <c:crossBetween val="midCat"/>
      </c:valAx>
      <c:valAx>
        <c:axId val="37402112"/>
        <c:scaling>
          <c:orientation val="minMax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73999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019373219373217"/>
          <c:y val="6.9575376353817844E-2"/>
          <c:w val="0.13538461538461535"/>
          <c:h val="3.2688176908920875E-2"/>
        </c:manualLayout>
      </c:layout>
    </c:legend>
    <c:plotVisOnly val="1"/>
  </c:chart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6.1442098832473549E-2"/>
          <c:y val="1.5600775193798464E-2"/>
          <c:w val="0.9139565246651864"/>
          <c:h val="0.93377711406763808"/>
        </c:manualLayout>
      </c:layout>
      <c:scatterChart>
        <c:scatterStyle val="smoothMarker"/>
        <c:ser>
          <c:idx val="0"/>
          <c:order val="0"/>
          <c:tx>
            <c:strRef>
              <c:f>Sheet1!$H$1</c:f>
              <c:strCache>
                <c:ptCount val="1"/>
                <c:pt idx="0">
                  <c:v>Canon A570IS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noFill/>
              </a:ln>
            </c:spPr>
          </c:marker>
          <c:xVal>
            <c:numRef>
              <c:f>Sheet1!$H$2:$H$6</c:f>
              <c:numCache>
                <c:formatCode>General</c:formatCode>
                <c:ptCount val="5"/>
                <c:pt idx="0">
                  <c:v>3308.4507042253372</c:v>
                </c:pt>
                <c:pt idx="1">
                  <c:v>1654.2253521126686</c:v>
                </c:pt>
                <c:pt idx="2">
                  <c:v>827.11267605633429</c:v>
                </c:pt>
                <c:pt idx="3">
                  <c:v>413.55633802816703</c:v>
                </c:pt>
                <c:pt idx="4">
                  <c:v>206.77816901408357</c:v>
                </c:pt>
              </c:numCache>
            </c:numRef>
          </c:xVal>
          <c:yVal>
            <c:numRef>
              <c:f>Sheet1!$I$2:$I$6</c:f>
              <c:numCache>
                <c:formatCode>General</c:formatCode>
                <c:ptCount val="5"/>
                <c:pt idx="0">
                  <c:v>1.7385519240671964E-2</c:v>
                </c:pt>
                <c:pt idx="1">
                  <c:v>2.458683709905668E-2</c:v>
                </c:pt>
                <c:pt idx="2">
                  <c:v>3.4771038481343934E-2</c:v>
                </c:pt>
                <c:pt idx="3">
                  <c:v>4.917367419811338E-2</c:v>
                </c:pt>
                <c:pt idx="4">
                  <c:v>6.9542076962687854E-2</c:v>
                </c:pt>
              </c:numCache>
            </c:numRef>
          </c:yVal>
          <c:smooth val="1"/>
        </c:ser>
        <c:axId val="37526144"/>
        <c:axId val="37683968"/>
      </c:scatterChart>
      <c:valAx>
        <c:axId val="37526144"/>
        <c:scaling>
          <c:orientation val="minMax"/>
        </c:scaling>
        <c:axPos val="b"/>
        <c:numFmt formatCode="General" sourceLinked="1"/>
        <c:tickLblPos val="nextTo"/>
        <c:crossAx val="37683968"/>
        <c:crosses val="autoZero"/>
        <c:crossBetween val="midCat"/>
      </c:valAx>
      <c:valAx>
        <c:axId val="37683968"/>
        <c:scaling>
          <c:orientation val="minMax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7526144"/>
        <c:crosses val="autoZero"/>
        <c:crossBetween val="midCat"/>
      </c:valAx>
    </c:plotArea>
    <c:plotVisOnly val="1"/>
  </c:chart>
  <c:spPr>
    <a:solidFill>
      <a:schemeClr val="bg1">
        <a:lumMod val="85000"/>
      </a:schemeClr>
    </a:solidFill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smoothMarker"/>
        <c:ser>
          <c:idx val="0"/>
          <c:order val="0"/>
          <c:spPr>
            <a:ln w="38100"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noFill/>
              </a:ln>
            </c:spPr>
          </c:marker>
          <c:xVal>
            <c:numRef>
              <c:f>Sheet1!$J$2:$J$6</c:f>
              <c:numCache>
                <c:formatCode>General</c:formatCode>
                <c:ptCount val="5"/>
                <c:pt idx="0">
                  <c:v>6915.0521609537618</c:v>
                </c:pt>
                <c:pt idx="1">
                  <c:v>3457.5260804768795</c:v>
                </c:pt>
                <c:pt idx="2">
                  <c:v>1728.7630402384395</c:v>
                </c:pt>
                <c:pt idx="3">
                  <c:v>864.38152011921989</c:v>
                </c:pt>
                <c:pt idx="4">
                  <c:v>432.19076005961</c:v>
                </c:pt>
              </c:numCache>
            </c:numRef>
          </c:xVal>
          <c:yVal>
            <c:numRef>
              <c:f>Sheet1!$K$2:$K$6</c:f>
              <c:numCache>
                <c:formatCode>General</c:formatCode>
                <c:ptCount val="5"/>
                <c:pt idx="0">
                  <c:v>1.2025475831147728E-2</c:v>
                </c:pt>
                <c:pt idx="1">
                  <c:v>1.700659101439898E-2</c:v>
                </c:pt>
                <c:pt idx="2">
                  <c:v>2.4050951662295449E-2</c:v>
                </c:pt>
                <c:pt idx="3">
                  <c:v>3.4013182028797967E-2</c:v>
                </c:pt>
                <c:pt idx="4">
                  <c:v>4.8101903324590897E-2</c:v>
                </c:pt>
              </c:numCache>
            </c:numRef>
          </c:yVal>
          <c:smooth val="1"/>
        </c:ser>
        <c:axId val="37745024"/>
        <c:axId val="37746944"/>
      </c:scatterChart>
      <c:valAx>
        <c:axId val="37745024"/>
        <c:scaling>
          <c:orientation val="minMax"/>
        </c:scaling>
        <c:axPos val="b"/>
        <c:numFmt formatCode="General" sourceLinked="1"/>
        <c:tickLblPos val="nextTo"/>
        <c:crossAx val="37746944"/>
        <c:crosses val="autoZero"/>
        <c:crossBetween val="midCat"/>
      </c:valAx>
      <c:valAx>
        <c:axId val="37746944"/>
        <c:scaling>
          <c:orientation val="minMax"/>
          <c:max val="8.0000000000000029E-2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7745024"/>
        <c:crosses val="autoZero"/>
        <c:crossBetween val="midCat"/>
      </c:valAx>
    </c:plotArea>
    <c:plotVisOnly val="1"/>
  </c:chart>
  <c:spPr>
    <a:solidFill>
      <a:schemeClr val="bg1">
        <a:lumMod val="85000"/>
      </a:schemeClr>
    </a:solidFill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5976732638149968"/>
          <c:y val="0.12121212121212123"/>
          <c:w val="0.73255267078101727"/>
          <c:h val="0.67789131472202346"/>
        </c:manualLayout>
      </c:layout>
      <c:scatterChart>
        <c:scatterStyle val="smoothMarker"/>
        <c:ser>
          <c:idx val="0"/>
          <c:order val="0"/>
          <c:spPr>
            <a:ln w="38100"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noFill/>
              </a:ln>
            </c:spPr>
          </c:marker>
          <c:xVal>
            <c:numRef>
              <c:f>Sheet1!$L$2:$L$6</c:f>
              <c:numCache>
                <c:formatCode>General</c:formatCode>
                <c:ptCount val="5"/>
                <c:pt idx="0">
                  <c:v>49258.247193163508</c:v>
                </c:pt>
                <c:pt idx="1">
                  <c:v>24629.123596581754</c:v>
                </c:pt>
                <c:pt idx="2">
                  <c:v>12314.561798290879</c:v>
                </c:pt>
                <c:pt idx="3">
                  <c:v>6157.2808991454394</c:v>
                </c:pt>
                <c:pt idx="4">
                  <c:v>3078.6404495727197</c:v>
                </c:pt>
              </c:numCache>
            </c:numRef>
          </c:xVal>
          <c:yVal>
            <c:numRef>
              <c:f>Sheet1!$M$2:$M$6</c:f>
              <c:numCache>
                <c:formatCode>General</c:formatCode>
                <c:ptCount val="5"/>
                <c:pt idx="0">
                  <c:v>4.5056818553334986E-3</c:v>
                </c:pt>
                <c:pt idx="1">
                  <c:v>6.3719963875510039E-3</c:v>
                </c:pt>
                <c:pt idx="2">
                  <c:v>9.0113637106669971E-3</c:v>
                </c:pt>
                <c:pt idx="3">
                  <c:v>1.2743992775102006E-2</c:v>
                </c:pt>
                <c:pt idx="4">
                  <c:v>1.8022727421333991E-2</c:v>
                </c:pt>
              </c:numCache>
            </c:numRef>
          </c:yVal>
          <c:smooth val="1"/>
        </c:ser>
        <c:axId val="37832576"/>
        <c:axId val="37842944"/>
      </c:scatterChart>
      <c:valAx>
        <c:axId val="37832576"/>
        <c:scaling>
          <c:orientation val="minMax"/>
        </c:scaling>
        <c:axPos val="b"/>
        <c:numFmt formatCode="General" sourceLinked="1"/>
        <c:tickLblPos val="nextTo"/>
        <c:crossAx val="37842944"/>
        <c:crosses val="autoZero"/>
        <c:crossBetween val="midCat"/>
      </c:valAx>
      <c:valAx>
        <c:axId val="37842944"/>
        <c:scaling>
          <c:orientation val="minMax"/>
          <c:max val="8.0000000000000029E-2"/>
        </c:scaling>
        <c:axPos val="l"/>
        <c:majorGridlines/>
        <c:numFmt formatCode="0%" sourceLinked="0"/>
        <c:tickLblPos val="nextTo"/>
        <c:crossAx val="37832576"/>
        <c:crosses val="autoZero"/>
        <c:crossBetween val="midCat"/>
      </c:valAx>
    </c:plotArea>
    <c:plotVisOnly val="1"/>
  </c:chart>
  <c:spPr>
    <a:solidFill>
      <a:srgbClr val="FFFFFF">
        <a:lumMod val="85000"/>
      </a:srgbClr>
    </a:solidFill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7.1266052680914876E-2"/>
          <c:y val="2.9218106995884775E-2"/>
          <c:w val="0.9108172806524184"/>
          <c:h val="0.90592932827840977"/>
        </c:manualLayout>
      </c:layout>
      <c:lineChart>
        <c:grouping val="standard"/>
        <c:ser>
          <c:idx val="0"/>
          <c:order val="0"/>
          <c:tx>
            <c:strRef>
              <c:f>Sheet1!$H$1</c:f>
              <c:strCache>
                <c:ptCount val="1"/>
                <c:pt idx="0">
                  <c:v>Canon A570IS</c:v>
                </c:pt>
              </c:strCache>
            </c:strRef>
          </c:tx>
          <c:spPr>
            <a:ln w="63500"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ISO100</c:v>
                </c:pt>
                <c:pt idx="1">
                  <c:v>ISO200</c:v>
                </c:pt>
                <c:pt idx="2">
                  <c:v>ISO400</c:v>
                </c:pt>
                <c:pt idx="3">
                  <c:v>ISO800</c:v>
                </c:pt>
                <c:pt idx="4">
                  <c:v>ISO1600</c:v>
                </c:pt>
              </c:strCache>
            </c:strRef>
          </c:cat>
          <c:val>
            <c:numRef>
              <c:f>Sheet1!$I$2:$I$6</c:f>
              <c:numCache>
                <c:formatCode>General</c:formatCode>
                <c:ptCount val="5"/>
                <c:pt idx="0">
                  <c:v>1.7385519240671964E-2</c:v>
                </c:pt>
                <c:pt idx="1">
                  <c:v>2.458683709905668E-2</c:v>
                </c:pt>
                <c:pt idx="2">
                  <c:v>3.4771038481343934E-2</c:v>
                </c:pt>
                <c:pt idx="3">
                  <c:v>4.917367419811338E-2</c:v>
                </c:pt>
                <c:pt idx="4">
                  <c:v>6.9542076962687854E-2</c:v>
                </c:pt>
              </c:numCache>
            </c:numRef>
          </c:val>
        </c:ser>
        <c:ser>
          <c:idx val="1"/>
          <c:order val="1"/>
          <c:tx>
            <c:strRef>
              <c:f>Sheet1!$J$1</c:f>
              <c:strCache>
                <c:ptCount val="1"/>
                <c:pt idx="0">
                  <c:v>Fuji F30</c:v>
                </c:pt>
              </c:strCache>
            </c:strRef>
          </c:tx>
          <c:spPr>
            <a:ln w="63500">
              <a:solidFill>
                <a:srgbClr val="339933"/>
              </a:solidFill>
            </a:ln>
          </c:spPr>
          <c:marker>
            <c:spPr>
              <a:solidFill>
                <a:srgbClr val="339933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ISO100</c:v>
                </c:pt>
                <c:pt idx="1">
                  <c:v>ISO200</c:v>
                </c:pt>
                <c:pt idx="2">
                  <c:v>ISO400</c:v>
                </c:pt>
                <c:pt idx="3">
                  <c:v>ISO800</c:v>
                </c:pt>
                <c:pt idx="4">
                  <c:v>ISO1600</c:v>
                </c:pt>
              </c:strCache>
            </c:strRef>
          </c:cat>
          <c:val>
            <c:numRef>
              <c:f>Sheet1!$K$2:$K$6</c:f>
              <c:numCache>
                <c:formatCode>General</c:formatCode>
                <c:ptCount val="5"/>
                <c:pt idx="0">
                  <c:v>1.2025475831147728E-2</c:v>
                </c:pt>
                <c:pt idx="1">
                  <c:v>1.700659101439898E-2</c:v>
                </c:pt>
                <c:pt idx="2">
                  <c:v>2.4050951662295449E-2</c:v>
                </c:pt>
                <c:pt idx="3">
                  <c:v>3.4013182028797967E-2</c:v>
                </c:pt>
                <c:pt idx="4">
                  <c:v>4.8101903324590897E-2</c:v>
                </c:pt>
              </c:numCache>
            </c:numRef>
          </c:val>
        </c:ser>
        <c:ser>
          <c:idx val="2"/>
          <c:order val="2"/>
          <c:tx>
            <c:strRef>
              <c:f>Sheet1!$L$1</c:f>
              <c:strCache>
                <c:ptCount val="1"/>
                <c:pt idx="0">
                  <c:v>Canon 30D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ISO100</c:v>
                </c:pt>
                <c:pt idx="1">
                  <c:v>ISO200</c:v>
                </c:pt>
                <c:pt idx="2">
                  <c:v>ISO400</c:v>
                </c:pt>
                <c:pt idx="3">
                  <c:v>ISO800</c:v>
                </c:pt>
                <c:pt idx="4">
                  <c:v>ISO1600</c:v>
                </c:pt>
              </c:strCache>
            </c:strRef>
          </c:cat>
          <c:val>
            <c:numRef>
              <c:f>Sheet1!$M$2:$M$6</c:f>
              <c:numCache>
                <c:formatCode>General</c:formatCode>
                <c:ptCount val="5"/>
                <c:pt idx="0">
                  <c:v>4.5056818553334986E-3</c:v>
                </c:pt>
                <c:pt idx="1">
                  <c:v>6.3719963875510039E-3</c:v>
                </c:pt>
                <c:pt idx="2">
                  <c:v>9.0113637106669971E-3</c:v>
                </c:pt>
                <c:pt idx="3">
                  <c:v>1.2743992775102006E-2</c:v>
                </c:pt>
                <c:pt idx="4">
                  <c:v>1.8022727421333991E-2</c:v>
                </c:pt>
              </c:numCache>
            </c:numRef>
          </c:val>
        </c:ser>
        <c:ser>
          <c:idx val="3"/>
          <c:order val="3"/>
          <c:tx>
            <c:strRef>
              <c:f>Sheet1!$B$1</c:f>
              <c:strCache>
                <c:ptCount val="1"/>
                <c:pt idx="0">
                  <c:v>Canon 5D</c:v>
                </c:pt>
              </c:strCache>
            </c:strRef>
          </c:tx>
          <c:spPr>
            <a:ln w="63500">
              <a:solidFill>
                <a:srgbClr val="7030A0"/>
              </a:solidFill>
            </a:ln>
          </c:spPr>
          <c:marker>
            <c:symbol val="circle"/>
            <c:size val="13"/>
            <c:spPr>
              <a:solidFill>
                <a:srgbClr val="7030A0"/>
              </a:solidFill>
              <a:ln>
                <a:noFill/>
              </a:ln>
            </c:spPr>
          </c:marker>
          <c:val>
            <c:numRef>
              <c:f>Sheet1!$C$2:$C$6</c:f>
              <c:numCache>
                <c:formatCode>General</c:formatCode>
                <c:ptCount val="5"/>
                <c:pt idx="0">
                  <c:v>3.535533905932739E-3</c:v>
                </c:pt>
                <c:pt idx="1">
                  <c:v>5.000000000000001E-3</c:v>
                </c:pt>
                <c:pt idx="2">
                  <c:v>7.0710678118654771E-3</c:v>
                </c:pt>
                <c:pt idx="3">
                  <c:v>1.0000000000000002E-2</c:v>
                </c:pt>
                <c:pt idx="4">
                  <c:v>1.4142135623730952E-2</c:v>
                </c:pt>
              </c:numCache>
            </c:numRef>
          </c:val>
        </c:ser>
        <c:marker val="1"/>
        <c:axId val="37937536"/>
        <c:axId val="37939456"/>
      </c:lineChart>
      <c:catAx>
        <c:axId val="37937536"/>
        <c:scaling>
          <c:orientation val="minMax"/>
        </c:scaling>
        <c:axPos val="b"/>
        <c:tickLblPos val="nextTo"/>
        <c:crossAx val="37939456"/>
        <c:crosses val="autoZero"/>
        <c:auto val="1"/>
        <c:lblAlgn val="ctr"/>
        <c:lblOffset val="100"/>
      </c:catAx>
      <c:valAx>
        <c:axId val="37939456"/>
        <c:scaling>
          <c:orientation val="minMax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7937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4340579710144934"/>
          <c:y val="3.5173808215833498E-2"/>
          <c:w val="0.24432717106013921"/>
          <c:h val="0.21989547091497286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0.86207</cdr:x>
      <cdr:y>0.67442</cdr:y>
    </cdr:from>
    <cdr:to>
      <cdr:x>0.96463</cdr:x>
      <cdr:y>0.73189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00" y="4419600"/>
          <a:ext cx="906584" cy="376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ISO100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0.48276</cdr:x>
      <cdr:y>0.59302</cdr:y>
    </cdr:from>
    <cdr:to>
      <cdr:x>0.58532</cdr:x>
      <cdr:y>0.65049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67200" y="3886200"/>
          <a:ext cx="906584" cy="376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ISO200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0.25</cdr:x>
      <cdr:y>0.45349</cdr:y>
    </cdr:from>
    <cdr:to>
      <cdr:x>0.35256</cdr:x>
      <cdr:y>0.51096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09800" y="2971800"/>
          <a:ext cx="906584" cy="376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ISO400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0.16379</cdr:x>
      <cdr:y>0.2907</cdr:y>
    </cdr:from>
    <cdr:to>
      <cdr:x>0.26636</cdr:x>
      <cdr:y>0.34817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47800" y="1905000"/>
          <a:ext cx="906584" cy="376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ISO800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0.11207</cdr:x>
      <cdr:y>0.05814</cdr:y>
    </cdr:from>
    <cdr:to>
      <cdr:x>0.21463</cdr:x>
      <cdr:y>0.11561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990600" y="381000"/>
          <a:ext cx="906584" cy="376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ISO1600</a:t>
          </a:r>
          <a:endParaRPr lang="en-US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5D6EC-DC0F-45EC-9CCF-D6238E00BA0F}" type="datetimeFigureOut">
              <a:rPr lang="en-US" smtClean="0"/>
              <a:pPr/>
              <a:t>10/12/2007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DDFD8-A86B-4F39-9BA5-6B659221F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DDFD8-A86B-4F39-9BA5-6B659221FB2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DDFD8-A86B-4F39-9BA5-6B659221FB2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5DFA1-048D-4CCB-AD00-C4F1098E47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F0925-C3DB-4BC3-B12F-5F91873ECE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24A1E-6757-4936-A465-9C92858BD7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96FB33E-E9C8-4B1C-9554-99F5829640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708BB48-5D89-42F7-BF3E-0B4A22B34B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1C2A9-E046-40B4-9FBE-84F69C6346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2179D-1FB4-40CA-A8F6-0370D4C42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0242C-EAF0-454E-9DE9-6B5CA824F3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F4DD9-45F2-4A2F-842D-5F6F461C0E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5235D-53B5-4447-BEBA-970500D3A3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06ED5-F88D-4B2D-9FA3-2CB062B5C4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7ACB3-C56E-449F-AC63-961624133D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BA674-0B45-4609-BEEC-BA94BC628E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0F7BE43-A323-4519-AA0F-AA7439805D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7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11" Type="http://schemas.openxmlformats.org/officeDocument/2006/relationships/image" Target="../media/image25.jpeg"/><Relationship Id="rId5" Type="http://schemas.openxmlformats.org/officeDocument/2006/relationships/image" Target="../media/image20.jpeg"/><Relationship Id="rId10" Type="http://schemas.openxmlformats.org/officeDocument/2006/relationships/image" Target="../media/image1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/>
          <p:nvPr/>
        </p:nvCxnSpPr>
        <p:spPr>
          <a:xfrm rot="5400000" flipH="1" flipV="1">
            <a:off x="305593" y="2286001"/>
            <a:ext cx="1219202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915282" y="2895600"/>
            <a:ext cx="1981112" cy="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0" y="1905000"/>
            <a:ext cx="862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w Cen MT" pitchFamily="34" charset="0"/>
              </a:rPr>
              <a:t>Photon</a:t>
            </a:r>
          </a:p>
          <a:p>
            <a:pPr algn="ctr"/>
            <a:r>
              <a:rPr lang="en-US" sz="2000" dirty="0" smtClean="0">
                <a:latin typeface="Tw Cen MT" pitchFamily="34" charset="0"/>
              </a:rPr>
              <a:t>rate</a:t>
            </a:r>
            <a:endParaRPr lang="en-US" sz="2000" dirty="0">
              <a:latin typeface="Tw Cen M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90800" y="2895600"/>
            <a:ext cx="65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w Cen MT" pitchFamily="34" charset="0"/>
              </a:rPr>
              <a:t>Time</a:t>
            </a:r>
            <a:endParaRPr lang="en-US" sz="2000" dirty="0">
              <a:latin typeface="Tw Cen MT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914400" y="1905000"/>
            <a:ext cx="1676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1981993" y="2286001"/>
            <a:ext cx="1219202" cy="1588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981200" y="1323201"/>
            <a:ext cx="1178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Tw Cen MT" pitchFamily="34" charset="0"/>
              </a:rPr>
              <a:t>End of exposure</a:t>
            </a:r>
            <a:endParaRPr lang="en-US" sz="1200" dirty="0">
              <a:latin typeface="Tw Cen MT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5791993" y="2343091"/>
            <a:ext cx="1219202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401682" y="2952690"/>
            <a:ext cx="1981112" cy="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400800" y="1962090"/>
            <a:ext cx="1676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 flipH="1" flipV="1">
            <a:off x="7468393" y="2343091"/>
            <a:ext cx="1219202" cy="1588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467600" y="1380291"/>
            <a:ext cx="1178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Tw Cen MT" pitchFamily="34" charset="0"/>
              </a:rPr>
              <a:t>End of exposure</a:t>
            </a:r>
            <a:endParaRPr lang="en-US" sz="1200" dirty="0">
              <a:latin typeface="Tw Cen MT" pitchFamily="34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6400799" y="1760477"/>
            <a:ext cx="1676401" cy="363538"/>
          </a:xfrm>
          <a:custGeom>
            <a:avLst/>
            <a:gdLst>
              <a:gd name="connsiteX0" fmla="*/ 0 w 1676400"/>
              <a:gd name="connsiteY0" fmla="*/ 192088 h 363538"/>
              <a:gd name="connsiteX1" fmla="*/ 104775 w 1676400"/>
              <a:gd name="connsiteY1" fmla="*/ 96838 h 363538"/>
              <a:gd name="connsiteX2" fmla="*/ 219075 w 1676400"/>
              <a:gd name="connsiteY2" fmla="*/ 296863 h 363538"/>
              <a:gd name="connsiteX3" fmla="*/ 371475 w 1676400"/>
              <a:gd name="connsiteY3" fmla="*/ 77788 h 363538"/>
              <a:gd name="connsiteX4" fmla="*/ 419100 w 1676400"/>
              <a:gd name="connsiteY4" fmla="*/ 354013 h 363538"/>
              <a:gd name="connsiteX5" fmla="*/ 495300 w 1676400"/>
              <a:gd name="connsiteY5" fmla="*/ 20638 h 363538"/>
              <a:gd name="connsiteX6" fmla="*/ 571500 w 1676400"/>
              <a:gd name="connsiteY6" fmla="*/ 230188 h 363538"/>
              <a:gd name="connsiteX7" fmla="*/ 666750 w 1676400"/>
              <a:gd name="connsiteY7" fmla="*/ 134938 h 363538"/>
              <a:gd name="connsiteX8" fmla="*/ 838200 w 1676400"/>
              <a:gd name="connsiteY8" fmla="*/ 249238 h 363538"/>
              <a:gd name="connsiteX9" fmla="*/ 933450 w 1676400"/>
              <a:gd name="connsiteY9" fmla="*/ 134938 h 363538"/>
              <a:gd name="connsiteX10" fmla="*/ 1076325 w 1676400"/>
              <a:gd name="connsiteY10" fmla="*/ 230188 h 363538"/>
              <a:gd name="connsiteX11" fmla="*/ 1285875 w 1676400"/>
              <a:gd name="connsiteY11" fmla="*/ 77788 h 363538"/>
              <a:gd name="connsiteX12" fmla="*/ 1543050 w 1676400"/>
              <a:gd name="connsiteY12" fmla="*/ 306388 h 363538"/>
              <a:gd name="connsiteX13" fmla="*/ 1676400 w 1676400"/>
              <a:gd name="connsiteY13" fmla="*/ 230188 h 363538"/>
              <a:gd name="connsiteX0" fmla="*/ 0 w 1676400"/>
              <a:gd name="connsiteY0" fmla="*/ 192088 h 363538"/>
              <a:gd name="connsiteX1" fmla="*/ 104775 w 1676400"/>
              <a:gd name="connsiteY1" fmla="*/ 96838 h 363538"/>
              <a:gd name="connsiteX2" fmla="*/ 219075 w 1676400"/>
              <a:gd name="connsiteY2" fmla="*/ 296863 h 363538"/>
              <a:gd name="connsiteX3" fmla="*/ 371475 w 1676400"/>
              <a:gd name="connsiteY3" fmla="*/ 77788 h 363538"/>
              <a:gd name="connsiteX4" fmla="*/ 419100 w 1676400"/>
              <a:gd name="connsiteY4" fmla="*/ 354013 h 363538"/>
              <a:gd name="connsiteX5" fmla="*/ 495300 w 1676400"/>
              <a:gd name="connsiteY5" fmla="*/ 20638 h 363538"/>
              <a:gd name="connsiteX6" fmla="*/ 571500 w 1676400"/>
              <a:gd name="connsiteY6" fmla="*/ 230188 h 363538"/>
              <a:gd name="connsiteX7" fmla="*/ 666750 w 1676400"/>
              <a:gd name="connsiteY7" fmla="*/ 134938 h 363538"/>
              <a:gd name="connsiteX8" fmla="*/ 838200 w 1676400"/>
              <a:gd name="connsiteY8" fmla="*/ 249238 h 363538"/>
              <a:gd name="connsiteX9" fmla="*/ 933450 w 1676400"/>
              <a:gd name="connsiteY9" fmla="*/ 134938 h 363538"/>
              <a:gd name="connsiteX10" fmla="*/ 1076325 w 1676400"/>
              <a:gd name="connsiteY10" fmla="*/ 230188 h 363538"/>
              <a:gd name="connsiteX11" fmla="*/ 1285875 w 1676400"/>
              <a:gd name="connsiteY11" fmla="*/ 77788 h 363538"/>
              <a:gd name="connsiteX12" fmla="*/ 1543050 w 1676400"/>
              <a:gd name="connsiteY12" fmla="*/ 306388 h 363538"/>
              <a:gd name="connsiteX13" fmla="*/ 1676400 w 1676400"/>
              <a:gd name="connsiteY13" fmla="*/ 230188 h 363538"/>
              <a:gd name="connsiteX0" fmla="*/ 0 w 1676400"/>
              <a:gd name="connsiteY0" fmla="*/ 192088 h 363538"/>
              <a:gd name="connsiteX1" fmla="*/ 104775 w 1676400"/>
              <a:gd name="connsiteY1" fmla="*/ 96838 h 363538"/>
              <a:gd name="connsiteX2" fmla="*/ 219075 w 1676400"/>
              <a:gd name="connsiteY2" fmla="*/ 296863 h 363538"/>
              <a:gd name="connsiteX3" fmla="*/ 371475 w 1676400"/>
              <a:gd name="connsiteY3" fmla="*/ 77788 h 363538"/>
              <a:gd name="connsiteX4" fmla="*/ 419100 w 1676400"/>
              <a:gd name="connsiteY4" fmla="*/ 354013 h 363538"/>
              <a:gd name="connsiteX5" fmla="*/ 495300 w 1676400"/>
              <a:gd name="connsiteY5" fmla="*/ 20638 h 363538"/>
              <a:gd name="connsiteX6" fmla="*/ 571500 w 1676400"/>
              <a:gd name="connsiteY6" fmla="*/ 230188 h 363538"/>
              <a:gd name="connsiteX7" fmla="*/ 666750 w 1676400"/>
              <a:gd name="connsiteY7" fmla="*/ 134938 h 363538"/>
              <a:gd name="connsiteX8" fmla="*/ 838200 w 1676400"/>
              <a:gd name="connsiteY8" fmla="*/ 249238 h 363538"/>
              <a:gd name="connsiteX9" fmla="*/ 933450 w 1676400"/>
              <a:gd name="connsiteY9" fmla="*/ 134938 h 363538"/>
              <a:gd name="connsiteX10" fmla="*/ 1076325 w 1676400"/>
              <a:gd name="connsiteY10" fmla="*/ 230188 h 363538"/>
              <a:gd name="connsiteX11" fmla="*/ 1285875 w 1676400"/>
              <a:gd name="connsiteY11" fmla="*/ 77788 h 363538"/>
              <a:gd name="connsiteX12" fmla="*/ 1543050 w 1676400"/>
              <a:gd name="connsiteY12" fmla="*/ 306388 h 363538"/>
              <a:gd name="connsiteX13" fmla="*/ 1676400 w 1676400"/>
              <a:gd name="connsiteY13" fmla="*/ 230188 h 363538"/>
              <a:gd name="connsiteX0" fmla="*/ 0 w 1676400"/>
              <a:gd name="connsiteY0" fmla="*/ 192088 h 363538"/>
              <a:gd name="connsiteX1" fmla="*/ 104775 w 1676400"/>
              <a:gd name="connsiteY1" fmla="*/ 96838 h 363538"/>
              <a:gd name="connsiteX2" fmla="*/ 219075 w 1676400"/>
              <a:gd name="connsiteY2" fmla="*/ 296863 h 363538"/>
              <a:gd name="connsiteX3" fmla="*/ 371475 w 1676400"/>
              <a:gd name="connsiteY3" fmla="*/ 77788 h 363538"/>
              <a:gd name="connsiteX4" fmla="*/ 419100 w 1676400"/>
              <a:gd name="connsiteY4" fmla="*/ 354013 h 363538"/>
              <a:gd name="connsiteX5" fmla="*/ 495300 w 1676400"/>
              <a:gd name="connsiteY5" fmla="*/ 20638 h 363538"/>
              <a:gd name="connsiteX6" fmla="*/ 571500 w 1676400"/>
              <a:gd name="connsiteY6" fmla="*/ 230188 h 363538"/>
              <a:gd name="connsiteX7" fmla="*/ 666750 w 1676400"/>
              <a:gd name="connsiteY7" fmla="*/ 134938 h 363538"/>
              <a:gd name="connsiteX8" fmla="*/ 838200 w 1676400"/>
              <a:gd name="connsiteY8" fmla="*/ 249238 h 363538"/>
              <a:gd name="connsiteX9" fmla="*/ 933450 w 1676400"/>
              <a:gd name="connsiteY9" fmla="*/ 134938 h 363538"/>
              <a:gd name="connsiteX10" fmla="*/ 1076325 w 1676400"/>
              <a:gd name="connsiteY10" fmla="*/ 230188 h 363538"/>
              <a:gd name="connsiteX11" fmla="*/ 1285875 w 1676400"/>
              <a:gd name="connsiteY11" fmla="*/ 77788 h 363538"/>
              <a:gd name="connsiteX12" fmla="*/ 1543050 w 1676400"/>
              <a:gd name="connsiteY12" fmla="*/ 306388 h 363538"/>
              <a:gd name="connsiteX13" fmla="*/ 1676400 w 1676400"/>
              <a:gd name="connsiteY13" fmla="*/ 230188 h 363538"/>
              <a:gd name="connsiteX0" fmla="*/ 0 w 1617662"/>
              <a:gd name="connsiteY0" fmla="*/ 192088 h 363538"/>
              <a:gd name="connsiteX1" fmla="*/ 104775 w 1617662"/>
              <a:gd name="connsiteY1" fmla="*/ 96838 h 363538"/>
              <a:gd name="connsiteX2" fmla="*/ 219075 w 1617662"/>
              <a:gd name="connsiteY2" fmla="*/ 296863 h 363538"/>
              <a:gd name="connsiteX3" fmla="*/ 371475 w 1617662"/>
              <a:gd name="connsiteY3" fmla="*/ 77788 h 363538"/>
              <a:gd name="connsiteX4" fmla="*/ 419100 w 1617662"/>
              <a:gd name="connsiteY4" fmla="*/ 354013 h 363538"/>
              <a:gd name="connsiteX5" fmla="*/ 495300 w 1617662"/>
              <a:gd name="connsiteY5" fmla="*/ 20638 h 363538"/>
              <a:gd name="connsiteX6" fmla="*/ 571500 w 1617662"/>
              <a:gd name="connsiteY6" fmla="*/ 230188 h 363538"/>
              <a:gd name="connsiteX7" fmla="*/ 666750 w 1617662"/>
              <a:gd name="connsiteY7" fmla="*/ 134938 h 363538"/>
              <a:gd name="connsiteX8" fmla="*/ 838200 w 1617662"/>
              <a:gd name="connsiteY8" fmla="*/ 249238 h 363538"/>
              <a:gd name="connsiteX9" fmla="*/ 933450 w 1617662"/>
              <a:gd name="connsiteY9" fmla="*/ 134938 h 363538"/>
              <a:gd name="connsiteX10" fmla="*/ 1076325 w 1617662"/>
              <a:gd name="connsiteY10" fmla="*/ 230188 h 363538"/>
              <a:gd name="connsiteX11" fmla="*/ 1285875 w 1617662"/>
              <a:gd name="connsiteY11" fmla="*/ 77788 h 363538"/>
              <a:gd name="connsiteX12" fmla="*/ 1543050 w 1617662"/>
              <a:gd name="connsiteY12" fmla="*/ 306388 h 363538"/>
              <a:gd name="connsiteX13" fmla="*/ 838200 w 1617662"/>
              <a:gd name="connsiteY13" fmla="*/ 1588 h 363538"/>
              <a:gd name="connsiteX0" fmla="*/ 0 w 1676400"/>
              <a:gd name="connsiteY0" fmla="*/ 192088 h 363538"/>
              <a:gd name="connsiteX1" fmla="*/ 104775 w 1676400"/>
              <a:gd name="connsiteY1" fmla="*/ 96838 h 363538"/>
              <a:gd name="connsiteX2" fmla="*/ 219075 w 1676400"/>
              <a:gd name="connsiteY2" fmla="*/ 296863 h 363538"/>
              <a:gd name="connsiteX3" fmla="*/ 371475 w 1676400"/>
              <a:gd name="connsiteY3" fmla="*/ 77788 h 363538"/>
              <a:gd name="connsiteX4" fmla="*/ 419100 w 1676400"/>
              <a:gd name="connsiteY4" fmla="*/ 354013 h 363538"/>
              <a:gd name="connsiteX5" fmla="*/ 495300 w 1676400"/>
              <a:gd name="connsiteY5" fmla="*/ 20638 h 363538"/>
              <a:gd name="connsiteX6" fmla="*/ 571500 w 1676400"/>
              <a:gd name="connsiteY6" fmla="*/ 230188 h 363538"/>
              <a:gd name="connsiteX7" fmla="*/ 666750 w 1676400"/>
              <a:gd name="connsiteY7" fmla="*/ 134938 h 363538"/>
              <a:gd name="connsiteX8" fmla="*/ 838200 w 1676400"/>
              <a:gd name="connsiteY8" fmla="*/ 249238 h 363538"/>
              <a:gd name="connsiteX9" fmla="*/ 933450 w 1676400"/>
              <a:gd name="connsiteY9" fmla="*/ 134938 h 363538"/>
              <a:gd name="connsiteX10" fmla="*/ 1076325 w 1676400"/>
              <a:gd name="connsiteY10" fmla="*/ 230188 h 363538"/>
              <a:gd name="connsiteX11" fmla="*/ 1285875 w 1676400"/>
              <a:gd name="connsiteY11" fmla="*/ 77788 h 363538"/>
              <a:gd name="connsiteX12" fmla="*/ 1543050 w 1676400"/>
              <a:gd name="connsiteY12" fmla="*/ 306388 h 363538"/>
              <a:gd name="connsiteX13" fmla="*/ 1676400 w 1676400"/>
              <a:gd name="connsiteY13" fmla="*/ 153988 h 363538"/>
              <a:gd name="connsiteX0" fmla="*/ 0 w 1676400"/>
              <a:gd name="connsiteY0" fmla="*/ 363537 h 534987"/>
              <a:gd name="connsiteX1" fmla="*/ 104775 w 1676400"/>
              <a:gd name="connsiteY1" fmla="*/ 268287 h 534987"/>
              <a:gd name="connsiteX2" fmla="*/ 219075 w 1676400"/>
              <a:gd name="connsiteY2" fmla="*/ 468312 h 534987"/>
              <a:gd name="connsiteX3" fmla="*/ 371475 w 1676400"/>
              <a:gd name="connsiteY3" fmla="*/ 249237 h 534987"/>
              <a:gd name="connsiteX4" fmla="*/ 419100 w 1676400"/>
              <a:gd name="connsiteY4" fmla="*/ 525462 h 534987"/>
              <a:gd name="connsiteX5" fmla="*/ 495300 w 1676400"/>
              <a:gd name="connsiteY5" fmla="*/ 192087 h 534987"/>
              <a:gd name="connsiteX6" fmla="*/ 571500 w 1676400"/>
              <a:gd name="connsiteY6" fmla="*/ 401637 h 534987"/>
              <a:gd name="connsiteX7" fmla="*/ 666750 w 1676400"/>
              <a:gd name="connsiteY7" fmla="*/ 306387 h 534987"/>
              <a:gd name="connsiteX8" fmla="*/ 838200 w 1676400"/>
              <a:gd name="connsiteY8" fmla="*/ 420687 h 534987"/>
              <a:gd name="connsiteX9" fmla="*/ 933450 w 1676400"/>
              <a:gd name="connsiteY9" fmla="*/ 306387 h 534987"/>
              <a:gd name="connsiteX10" fmla="*/ 1076325 w 1676400"/>
              <a:gd name="connsiteY10" fmla="*/ 401637 h 534987"/>
              <a:gd name="connsiteX11" fmla="*/ 1285875 w 1676400"/>
              <a:gd name="connsiteY11" fmla="*/ 249237 h 534987"/>
              <a:gd name="connsiteX12" fmla="*/ 1543050 w 1676400"/>
              <a:gd name="connsiteY12" fmla="*/ 477837 h 534987"/>
              <a:gd name="connsiteX13" fmla="*/ 1676400 w 1676400"/>
              <a:gd name="connsiteY13" fmla="*/ 325437 h 534987"/>
              <a:gd name="connsiteX0" fmla="*/ 0 w 1582738"/>
              <a:gd name="connsiteY0" fmla="*/ 515937 h 687387"/>
              <a:gd name="connsiteX1" fmla="*/ 104775 w 1582738"/>
              <a:gd name="connsiteY1" fmla="*/ 420687 h 687387"/>
              <a:gd name="connsiteX2" fmla="*/ 219075 w 1582738"/>
              <a:gd name="connsiteY2" fmla="*/ 620712 h 687387"/>
              <a:gd name="connsiteX3" fmla="*/ 371475 w 1582738"/>
              <a:gd name="connsiteY3" fmla="*/ 401637 h 687387"/>
              <a:gd name="connsiteX4" fmla="*/ 419100 w 1582738"/>
              <a:gd name="connsiteY4" fmla="*/ 677862 h 687387"/>
              <a:gd name="connsiteX5" fmla="*/ 495300 w 1582738"/>
              <a:gd name="connsiteY5" fmla="*/ 344487 h 687387"/>
              <a:gd name="connsiteX6" fmla="*/ 571500 w 1582738"/>
              <a:gd name="connsiteY6" fmla="*/ 554037 h 687387"/>
              <a:gd name="connsiteX7" fmla="*/ 666750 w 1582738"/>
              <a:gd name="connsiteY7" fmla="*/ 458787 h 687387"/>
              <a:gd name="connsiteX8" fmla="*/ 838200 w 1582738"/>
              <a:gd name="connsiteY8" fmla="*/ 573087 h 687387"/>
              <a:gd name="connsiteX9" fmla="*/ 933450 w 1582738"/>
              <a:gd name="connsiteY9" fmla="*/ 458787 h 687387"/>
              <a:gd name="connsiteX10" fmla="*/ 1076325 w 1582738"/>
              <a:gd name="connsiteY10" fmla="*/ 554037 h 687387"/>
              <a:gd name="connsiteX11" fmla="*/ 1285875 w 1582738"/>
              <a:gd name="connsiteY11" fmla="*/ 401637 h 687387"/>
              <a:gd name="connsiteX12" fmla="*/ 1543050 w 1582738"/>
              <a:gd name="connsiteY12" fmla="*/ 630237 h 687387"/>
              <a:gd name="connsiteX13" fmla="*/ 1524000 w 1582738"/>
              <a:gd name="connsiteY13" fmla="*/ 325437 h 687387"/>
              <a:gd name="connsiteX0" fmla="*/ 0 w 1651000"/>
              <a:gd name="connsiteY0" fmla="*/ 194458 h 365908"/>
              <a:gd name="connsiteX1" fmla="*/ 104775 w 1651000"/>
              <a:gd name="connsiteY1" fmla="*/ 99208 h 365908"/>
              <a:gd name="connsiteX2" fmla="*/ 219075 w 1651000"/>
              <a:gd name="connsiteY2" fmla="*/ 299233 h 365908"/>
              <a:gd name="connsiteX3" fmla="*/ 371475 w 1651000"/>
              <a:gd name="connsiteY3" fmla="*/ 80158 h 365908"/>
              <a:gd name="connsiteX4" fmla="*/ 419100 w 1651000"/>
              <a:gd name="connsiteY4" fmla="*/ 356383 h 365908"/>
              <a:gd name="connsiteX5" fmla="*/ 495300 w 1651000"/>
              <a:gd name="connsiteY5" fmla="*/ 23008 h 365908"/>
              <a:gd name="connsiteX6" fmla="*/ 571500 w 1651000"/>
              <a:gd name="connsiteY6" fmla="*/ 232558 h 365908"/>
              <a:gd name="connsiteX7" fmla="*/ 666750 w 1651000"/>
              <a:gd name="connsiteY7" fmla="*/ 137308 h 365908"/>
              <a:gd name="connsiteX8" fmla="*/ 838200 w 1651000"/>
              <a:gd name="connsiteY8" fmla="*/ 251608 h 365908"/>
              <a:gd name="connsiteX9" fmla="*/ 933450 w 1651000"/>
              <a:gd name="connsiteY9" fmla="*/ 137308 h 365908"/>
              <a:gd name="connsiteX10" fmla="*/ 1076325 w 1651000"/>
              <a:gd name="connsiteY10" fmla="*/ 232558 h 365908"/>
              <a:gd name="connsiteX11" fmla="*/ 1285875 w 1651000"/>
              <a:gd name="connsiteY11" fmla="*/ 80158 h 365908"/>
              <a:gd name="connsiteX12" fmla="*/ 1543050 w 1651000"/>
              <a:gd name="connsiteY12" fmla="*/ 308758 h 365908"/>
              <a:gd name="connsiteX13" fmla="*/ 1647825 w 1651000"/>
              <a:gd name="connsiteY13" fmla="*/ 208807 h 365908"/>
              <a:gd name="connsiteX14" fmla="*/ 1524000 w 1651000"/>
              <a:gd name="connsiteY14" fmla="*/ 3958 h 365908"/>
              <a:gd name="connsiteX0" fmla="*/ 0 w 1651000"/>
              <a:gd name="connsiteY0" fmla="*/ 192088 h 363538"/>
              <a:gd name="connsiteX1" fmla="*/ 104775 w 1651000"/>
              <a:gd name="connsiteY1" fmla="*/ 96838 h 363538"/>
              <a:gd name="connsiteX2" fmla="*/ 219075 w 1651000"/>
              <a:gd name="connsiteY2" fmla="*/ 296863 h 363538"/>
              <a:gd name="connsiteX3" fmla="*/ 371475 w 1651000"/>
              <a:gd name="connsiteY3" fmla="*/ 77788 h 363538"/>
              <a:gd name="connsiteX4" fmla="*/ 419100 w 1651000"/>
              <a:gd name="connsiteY4" fmla="*/ 354013 h 363538"/>
              <a:gd name="connsiteX5" fmla="*/ 495300 w 1651000"/>
              <a:gd name="connsiteY5" fmla="*/ 20638 h 363538"/>
              <a:gd name="connsiteX6" fmla="*/ 571500 w 1651000"/>
              <a:gd name="connsiteY6" fmla="*/ 230188 h 363538"/>
              <a:gd name="connsiteX7" fmla="*/ 666750 w 1651000"/>
              <a:gd name="connsiteY7" fmla="*/ 134938 h 363538"/>
              <a:gd name="connsiteX8" fmla="*/ 838200 w 1651000"/>
              <a:gd name="connsiteY8" fmla="*/ 249238 h 363538"/>
              <a:gd name="connsiteX9" fmla="*/ 933450 w 1651000"/>
              <a:gd name="connsiteY9" fmla="*/ 134938 h 363538"/>
              <a:gd name="connsiteX10" fmla="*/ 1076325 w 1651000"/>
              <a:gd name="connsiteY10" fmla="*/ 230188 h 363538"/>
              <a:gd name="connsiteX11" fmla="*/ 1285875 w 1651000"/>
              <a:gd name="connsiteY11" fmla="*/ 77788 h 363538"/>
              <a:gd name="connsiteX12" fmla="*/ 1543050 w 1651000"/>
              <a:gd name="connsiteY12" fmla="*/ 306388 h 363538"/>
              <a:gd name="connsiteX13" fmla="*/ 1647825 w 1651000"/>
              <a:gd name="connsiteY13" fmla="*/ 206437 h 363538"/>
              <a:gd name="connsiteX0" fmla="*/ 0 w 1647825"/>
              <a:gd name="connsiteY0" fmla="*/ 192088 h 363538"/>
              <a:gd name="connsiteX1" fmla="*/ 104775 w 1647825"/>
              <a:gd name="connsiteY1" fmla="*/ 96838 h 363538"/>
              <a:gd name="connsiteX2" fmla="*/ 219075 w 1647825"/>
              <a:gd name="connsiteY2" fmla="*/ 296863 h 363538"/>
              <a:gd name="connsiteX3" fmla="*/ 371475 w 1647825"/>
              <a:gd name="connsiteY3" fmla="*/ 77788 h 363538"/>
              <a:gd name="connsiteX4" fmla="*/ 419100 w 1647825"/>
              <a:gd name="connsiteY4" fmla="*/ 354013 h 363538"/>
              <a:gd name="connsiteX5" fmla="*/ 495300 w 1647825"/>
              <a:gd name="connsiteY5" fmla="*/ 20638 h 363538"/>
              <a:gd name="connsiteX6" fmla="*/ 571500 w 1647825"/>
              <a:gd name="connsiteY6" fmla="*/ 230188 h 363538"/>
              <a:gd name="connsiteX7" fmla="*/ 666750 w 1647825"/>
              <a:gd name="connsiteY7" fmla="*/ 134938 h 363538"/>
              <a:gd name="connsiteX8" fmla="*/ 838200 w 1647825"/>
              <a:gd name="connsiteY8" fmla="*/ 249238 h 363538"/>
              <a:gd name="connsiteX9" fmla="*/ 933450 w 1647825"/>
              <a:gd name="connsiteY9" fmla="*/ 134938 h 363538"/>
              <a:gd name="connsiteX10" fmla="*/ 1076325 w 1647825"/>
              <a:gd name="connsiteY10" fmla="*/ 230188 h 363538"/>
              <a:gd name="connsiteX11" fmla="*/ 1285875 w 1647825"/>
              <a:gd name="connsiteY11" fmla="*/ 77788 h 363538"/>
              <a:gd name="connsiteX12" fmla="*/ 1543050 w 1647825"/>
              <a:gd name="connsiteY12" fmla="*/ 306388 h 363538"/>
              <a:gd name="connsiteX13" fmla="*/ 1647825 w 1647825"/>
              <a:gd name="connsiteY13" fmla="*/ 206437 h 363538"/>
              <a:gd name="connsiteX0" fmla="*/ 0 w 1647825"/>
              <a:gd name="connsiteY0" fmla="*/ 192088 h 363538"/>
              <a:gd name="connsiteX1" fmla="*/ 104775 w 1647825"/>
              <a:gd name="connsiteY1" fmla="*/ 96838 h 363538"/>
              <a:gd name="connsiteX2" fmla="*/ 219075 w 1647825"/>
              <a:gd name="connsiteY2" fmla="*/ 296863 h 363538"/>
              <a:gd name="connsiteX3" fmla="*/ 371475 w 1647825"/>
              <a:gd name="connsiteY3" fmla="*/ 77788 h 363538"/>
              <a:gd name="connsiteX4" fmla="*/ 419100 w 1647825"/>
              <a:gd name="connsiteY4" fmla="*/ 354013 h 363538"/>
              <a:gd name="connsiteX5" fmla="*/ 495300 w 1647825"/>
              <a:gd name="connsiteY5" fmla="*/ 20638 h 363538"/>
              <a:gd name="connsiteX6" fmla="*/ 571500 w 1647825"/>
              <a:gd name="connsiteY6" fmla="*/ 230188 h 363538"/>
              <a:gd name="connsiteX7" fmla="*/ 666750 w 1647825"/>
              <a:gd name="connsiteY7" fmla="*/ 134938 h 363538"/>
              <a:gd name="connsiteX8" fmla="*/ 838200 w 1647825"/>
              <a:gd name="connsiteY8" fmla="*/ 249238 h 363538"/>
              <a:gd name="connsiteX9" fmla="*/ 933450 w 1647825"/>
              <a:gd name="connsiteY9" fmla="*/ 134938 h 363538"/>
              <a:gd name="connsiteX10" fmla="*/ 1076325 w 1647825"/>
              <a:gd name="connsiteY10" fmla="*/ 230188 h 363538"/>
              <a:gd name="connsiteX11" fmla="*/ 1285875 w 1647825"/>
              <a:gd name="connsiteY11" fmla="*/ 77788 h 363538"/>
              <a:gd name="connsiteX12" fmla="*/ 1543050 w 1647825"/>
              <a:gd name="connsiteY12" fmla="*/ 306388 h 363538"/>
              <a:gd name="connsiteX13" fmla="*/ 1647825 w 1647825"/>
              <a:gd name="connsiteY13" fmla="*/ 206437 h 36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47825" h="363538">
                <a:moveTo>
                  <a:pt x="0" y="192088"/>
                </a:moveTo>
                <a:cubicBezTo>
                  <a:pt x="34131" y="135732"/>
                  <a:pt x="68263" y="79376"/>
                  <a:pt x="104775" y="96838"/>
                </a:cubicBezTo>
                <a:cubicBezTo>
                  <a:pt x="141287" y="114300"/>
                  <a:pt x="174625" y="300038"/>
                  <a:pt x="219075" y="296863"/>
                </a:cubicBezTo>
                <a:cubicBezTo>
                  <a:pt x="263525" y="293688"/>
                  <a:pt x="338138" y="68263"/>
                  <a:pt x="371475" y="77788"/>
                </a:cubicBezTo>
                <a:cubicBezTo>
                  <a:pt x="404813" y="87313"/>
                  <a:pt x="398463" y="363538"/>
                  <a:pt x="419100" y="354013"/>
                </a:cubicBezTo>
                <a:cubicBezTo>
                  <a:pt x="439737" y="344488"/>
                  <a:pt x="469900" y="41276"/>
                  <a:pt x="495300" y="20638"/>
                </a:cubicBezTo>
                <a:cubicBezTo>
                  <a:pt x="520700" y="0"/>
                  <a:pt x="542925" y="211138"/>
                  <a:pt x="571500" y="230188"/>
                </a:cubicBezTo>
                <a:cubicBezTo>
                  <a:pt x="600075" y="249238"/>
                  <a:pt x="622300" y="131763"/>
                  <a:pt x="666750" y="134938"/>
                </a:cubicBezTo>
                <a:cubicBezTo>
                  <a:pt x="711200" y="138113"/>
                  <a:pt x="793750" y="249238"/>
                  <a:pt x="838200" y="249238"/>
                </a:cubicBezTo>
                <a:cubicBezTo>
                  <a:pt x="882650" y="249238"/>
                  <a:pt x="893763" y="138113"/>
                  <a:pt x="933450" y="134938"/>
                </a:cubicBezTo>
                <a:cubicBezTo>
                  <a:pt x="973137" y="131763"/>
                  <a:pt x="1017588" y="239713"/>
                  <a:pt x="1076325" y="230188"/>
                </a:cubicBezTo>
                <a:cubicBezTo>
                  <a:pt x="1135063" y="220663"/>
                  <a:pt x="1208088" y="65088"/>
                  <a:pt x="1285875" y="77788"/>
                </a:cubicBezTo>
                <a:cubicBezTo>
                  <a:pt x="1363663" y="90488"/>
                  <a:pt x="1482725" y="284947"/>
                  <a:pt x="1543050" y="306388"/>
                </a:cubicBezTo>
                <a:cubicBezTo>
                  <a:pt x="1603375" y="327829"/>
                  <a:pt x="1629569" y="254856"/>
                  <a:pt x="1647825" y="206437"/>
                </a:cubicBezTo>
              </a:path>
            </a:pathLst>
          </a:cu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04800" y="3048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Tw Cen MT" pitchFamily="34" charset="0"/>
              </a:rPr>
              <a:t>Ideal</a:t>
            </a:r>
          </a:p>
          <a:p>
            <a:r>
              <a:rPr lang="en-US" dirty="0" smtClean="0">
                <a:latin typeface="Tw Cen MT" pitchFamily="34" charset="0"/>
              </a:rPr>
              <a:t>Rate of incoming light is constant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57800" y="2286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Tw Cen MT" pitchFamily="34" charset="0"/>
              </a:rPr>
              <a:t>Real life</a:t>
            </a:r>
          </a:p>
          <a:p>
            <a:r>
              <a:rPr lang="en-US" dirty="0" smtClean="0">
                <a:latin typeface="Tw Cen MT" pitchFamily="34" charset="0"/>
              </a:rPr>
              <a:t>Rate of incoming light is fluctuating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10200" y="1962090"/>
            <a:ext cx="862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w Cen MT" pitchFamily="34" charset="0"/>
              </a:rPr>
              <a:t>Photon</a:t>
            </a:r>
          </a:p>
          <a:p>
            <a:pPr algn="ctr"/>
            <a:r>
              <a:rPr lang="en-US" sz="2000" dirty="0" smtClean="0">
                <a:latin typeface="Tw Cen MT" pitchFamily="34" charset="0"/>
              </a:rPr>
              <a:t>rate</a:t>
            </a:r>
            <a:endParaRPr lang="en-US" sz="2000" dirty="0">
              <a:latin typeface="Tw Cen MT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01000" y="2952690"/>
            <a:ext cx="65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w Cen MT" pitchFamily="34" charset="0"/>
              </a:rPr>
              <a:t>Time</a:t>
            </a:r>
            <a:endParaRPr lang="en-US" sz="2000" dirty="0">
              <a:latin typeface="Tw Cen MT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7200" y="35814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  <a:latin typeface="Tw Cen MT" pitchFamily="34" charset="0"/>
              </a:rPr>
              <a:t>How much fluctuation?</a:t>
            </a:r>
            <a:endParaRPr lang="en-US" sz="4800" dirty="0">
              <a:solidFill>
                <a:srgbClr val="0070C0"/>
              </a:solidFill>
              <a:latin typeface="Tw Cen MT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248400" y="4303455"/>
            <a:ext cx="228620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√</a:t>
            </a:r>
            <a:r>
              <a:rPr kumimoji="0" lang="en-US" sz="16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</a:t>
            </a:r>
            <a:endParaRPr kumimoji="0" lang="en-US" sz="16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311709" y="4438471"/>
            <a:ext cx="390805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Dictated by </a:t>
            </a:r>
            <a:r>
              <a:rPr lang="en-US" b="1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Poisson </a:t>
            </a:r>
            <a:r>
              <a:rPr lang="en-US" sz="1400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1400" u="sng" dirty="0" err="1" smtClean="0"/>
              <a:t>pwasõ</a:t>
            </a:r>
            <a:r>
              <a:rPr lang="en-US" sz="1400" u="sng" dirty="0" smtClean="0"/>
              <a:t>)</a:t>
            </a:r>
            <a:r>
              <a:rPr lang="en-US" b="1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Distribution</a:t>
            </a:r>
          </a:p>
          <a:p>
            <a:pPr algn="r"/>
            <a:endParaRPr lang="en-US" b="1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For </a:t>
            </a:r>
            <a:r>
              <a:rPr lang="en-US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total photons in exposure,</a:t>
            </a:r>
          </a:p>
          <a:p>
            <a:pPr algn="r"/>
            <a:endParaRPr lang="en-US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standard deviation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=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4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8" grpId="0"/>
      <p:bldP spid="40" grpId="0" animBg="1"/>
      <p:bldP spid="42" grpId="0"/>
      <p:bldP spid="43" grpId="0"/>
      <p:bldP spid="44" grpId="0"/>
      <p:bldP spid="45" grpId="0" build="allAtOnce"/>
      <p:bldP spid="2053" grpId="0"/>
      <p:bldP spid="52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2"/>
          <p:cNvGraphicFramePr/>
          <p:nvPr/>
        </p:nvGraphicFramePr>
        <p:xfrm>
          <a:off x="76200" y="5029200"/>
          <a:ext cx="28194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40" name="Picture 16" descr="C:\N\EN\School\Decal\week6\dpreview\dcresource set\crops\ISO080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48000" y="3505200"/>
            <a:ext cx="2971800" cy="2971800"/>
          </a:xfrm>
          <a:prstGeom prst="rect">
            <a:avLst/>
          </a:prstGeom>
          <a:noFill/>
        </p:spPr>
      </p:pic>
      <p:pic>
        <p:nvPicPr>
          <p:cNvPr id="1041" name="Picture 17" descr="C:\N\EN\School\Decal\week6\dpreview\dcresource set\crops\ISO1600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172200" y="3505200"/>
            <a:ext cx="2971800" cy="2971800"/>
          </a:xfrm>
          <a:prstGeom prst="rect">
            <a:avLst/>
          </a:prstGeom>
          <a:noFill/>
        </p:spPr>
      </p:pic>
      <p:pic>
        <p:nvPicPr>
          <p:cNvPr id="1042" name="Picture 18" descr="C:\N\EN\School\Decal\week6\dpreview\dcresource set\crops\ISO0100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0" y="304800"/>
            <a:ext cx="2971800" cy="2971800"/>
          </a:xfrm>
          <a:prstGeom prst="rect">
            <a:avLst/>
          </a:prstGeom>
          <a:noFill/>
        </p:spPr>
      </p:pic>
      <p:pic>
        <p:nvPicPr>
          <p:cNvPr id="1043" name="Picture 19" descr="C:\N\EN\School\Decal\week6\dpreview\dcresource set\crops\ISO0200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048000" y="304800"/>
            <a:ext cx="2971800" cy="2971800"/>
          </a:xfrm>
          <a:prstGeom prst="rect">
            <a:avLst/>
          </a:prstGeom>
          <a:noFill/>
        </p:spPr>
      </p:pic>
      <p:pic>
        <p:nvPicPr>
          <p:cNvPr id="1044" name="Picture 20" descr="C:\N\EN\School\Decal\week6\dpreview\dcresource set\crops\ISO0400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172200" y="304800"/>
            <a:ext cx="2971800" cy="29718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52400" y="2819400"/>
            <a:ext cx="966931" cy="369332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ISO100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0400" y="2819400"/>
            <a:ext cx="966931" cy="369332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ISO200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4600" y="2819400"/>
            <a:ext cx="966931" cy="369332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ISO400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6096000"/>
            <a:ext cx="966931" cy="369332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ISO800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20028" y="6096000"/>
            <a:ext cx="1095172" cy="369332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ISO1600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3459540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bg1"/>
                </a:solidFill>
                <a:latin typeface="Tw Cen MT" pitchFamily="34" charset="0"/>
              </a:rPr>
              <a:t>Canon 30D</a:t>
            </a:r>
          </a:p>
          <a:p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8.2 Megapixels</a:t>
            </a:r>
          </a:p>
          <a:p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APS-C sensor</a:t>
            </a:r>
          </a:p>
          <a:p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22.5 x 15mm (337.5mm</a:t>
            </a:r>
            <a:r>
              <a:rPr lang="en-US" baseline="30000" dirty="0" smtClean="0">
                <a:solidFill>
                  <a:schemeClr val="bg1"/>
                </a:solidFill>
                <a:latin typeface="Tw Cen MT" pitchFamily="34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)</a:t>
            </a:r>
          </a:p>
          <a:p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Density: 41.16 </a:t>
            </a:r>
            <a:r>
              <a:rPr lang="el-GR" sz="1600" dirty="0" smtClean="0">
                <a:solidFill>
                  <a:schemeClr val="bg1"/>
                </a:solidFill>
                <a:latin typeface="Arial"/>
                <a:cs typeface="Arial"/>
              </a:rPr>
              <a:t>μ</a:t>
            </a:r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m</a:t>
            </a:r>
            <a:r>
              <a:rPr lang="en-US" baseline="30000" dirty="0" smtClean="0">
                <a:solidFill>
                  <a:schemeClr val="bg1"/>
                </a:solidFill>
                <a:latin typeface="Tw Cen MT" pitchFamily="34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/pixel</a:t>
            </a:r>
            <a:endParaRPr lang="en-US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2133600" y="6100379"/>
            <a:ext cx="609600" cy="22422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/>
              <a:t>100</a:t>
            </a:r>
            <a:endParaRPr lang="en-US" sz="1000" b="1" dirty="0"/>
          </a:p>
        </p:txBody>
      </p:sp>
      <p:sp>
        <p:nvSpPr>
          <p:cNvPr id="17" name="TextBox 1"/>
          <p:cNvSpPr txBox="1"/>
          <p:nvPr/>
        </p:nvSpPr>
        <p:spPr>
          <a:xfrm>
            <a:off x="1295400" y="6019800"/>
            <a:ext cx="609600" cy="22422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/>
              <a:t>200</a:t>
            </a:r>
            <a:endParaRPr lang="en-US" sz="1000" b="1" dirty="0"/>
          </a:p>
        </p:txBody>
      </p:sp>
      <p:sp>
        <p:nvSpPr>
          <p:cNvPr id="18" name="TextBox 1"/>
          <p:cNvSpPr txBox="1"/>
          <p:nvPr/>
        </p:nvSpPr>
        <p:spPr>
          <a:xfrm>
            <a:off x="914400" y="6024179"/>
            <a:ext cx="609600" cy="22422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/>
              <a:t>400</a:t>
            </a:r>
            <a:endParaRPr lang="en-US" sz="1000" b="1" dirty="0"/>
          </a:p>
        </p:txBody>
      </p:sp>
      <p:sp>
        <p:nvSpPr>
          <p:cNvPr id="19" name="TextBox 1"/>
          <p:cNvSpPr txBox="1"/>
          <p:nvPr/>
        </p:nvSpPr>
        <p:spPr>
          <a:xfrm>
            <a:off x="685800" y="5943600"/>
            <a:ext cx="609600" cy="22422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/>
              <a:t>800</a:t>
            </a:r>
            <a:endParaRPr lang="en-US" sz="1000" b="1" dirty="0"/>
          </a:p>
        </p:txBody>
      </p:sp>
      <p:sp>
        <p:nvSpPr>
          <p:cNvPr id="20" name="TextBox 1"/>
          <p:cNvSpPr txBox="1"/>
          <p:nvPr/>
        </p:nvSpPr>
        <p:spPr>
          <a:xfrm>
            <a:off x="381000" y="5871779"/>
            <a:ext cx="609600" cy="22422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/>
              <a:t>1600</a:t>
            </a:r>
            <a:endParaRPr lang="en-US" sz="1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352356" y="6550223"/>
            <a:ext cx="1779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ndy" pitchFamily="66" charset="0"/>
              </a:rPr>
              <a:t>images: dcresource.com</a:t>
            </a:r>
            <a:endParaRPr lang="en-US" sz="1400" dirty="0">
              <a:solidFill>
                <a:schemeClr val="bg1"/>
              </a:solidFill>
              <a:latin typeface="And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C:\N\EN\School\Decal\week6\dpreview\dcresource set\crops\ISO160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124200" y="3886200"/>
            <a:ext cx="2971800" cy="2971800"/>
          </a:xfrm>
          <a:prstGeom prst="rect">
            <a:avLst/>
          </a:prstGeom>
          <a:noFill/>
        </p:spPr>
      </p:pic>
      <p:pic>
        <p:nvPicPr>
          <p:cNvPr id="1042" name="Picture 18" descr="C:\N\EN\School\Decal\week6\dpreview\dcresource set\crops\ISO010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24200" y="0"/>
            <a:ext cx="2971800" cy="29718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352800" y="2590800"/>
            <a:ext cx="607859" cy="369332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30D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00400" y="6488668"/>
            <a:ext cx="607859" cy="369332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30D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Picture 17" descr="C:\N\EN\School\Decal\week6\dpreview\dcresource set\crops\ISO1600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886200"/>
            <a:ext cx="2971800" cy="2971800"/>
          </a:xfrm>
          <a:prstGeom prst="rect">
            <a:avLst/>
          </a:prstGeom>
          <a:noFill/>
        </p:spPr>
      </p:pic>
      <p:pic>
        <p:nvPicPr>
          <p:cNvPr id="24" name="Picture 18" descr="C:\N\EN\School\Decal\week6\dpreview\dcresource set\crops\ISO0100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0" y="0"/>
            <a:ext cx="2971800" cy="297180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152400" y="2590800"/>
            <a:ext cx="582211" cy="369332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F30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400" y="6488668"/>
            <a:ext cx="582211" cy="369332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F30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3" name="Picture 17" descr="C:\N\EN\School\Decal\week6\dpreview\dcresource set\crops\ISO16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3886200"/>
            <a:ext cx="2971800" cy="2971800"/>
          </a:xfrm>
          <a:prstGeom prst="rect">
            <a:avLst/>
          </a:prstGeom>
          <a:noFill/>
        </p:spPr>
      </p:pic>
      <p:pic>
        <p:nvPicPr>
          <p:cNvPr id="34" name="Picture 18" descr="C:\N\EN\School\Decal\week6\dpreview\dcresource set\crops\ISO01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0"/>
            <a:ext cx="2971800" cy="2971800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6324600" y="2602468"/>
            <a:ext cx="941283" cy="369332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A570IS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48400" y="6488668"/>
            <a:ext cx="941283" cy="369332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A570IS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124200" y="2971800"/>
            <a:ext cx="274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8.2 Megapixels</a:t>
            </a:r>
          </a:p>
          <a:p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22.5 x 15mm (337.5mm</a:t>
            </a:r>
            <a:r>
              <a:rPr lang="en-US" baseline="30000" dirty="0" smtClean="0">
                <a:solidFill>
                  <a:schemeClr val="bg1"/>
                </a:solidFill>
                <a:latin typeface="Tw Cen MT" pitchFamily="34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)</a:t>
            </a:r>
          </a:p>
          <a:p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Density: 41.16 </a:t>
            </a:r>
            <a:r>
              <a:rPr lang="el-GR" sz="1600" dirty="0" smtClean="0">
                <a:solidFill>
                  <a:schemeClr val="bg1"/>
                </a:solidFill>
                <a:latin typeface="Arial"/>
                <a:cs typeface="Arial"/>
              </a:rPr>
              <a:t>μ</a:t>
            </a:r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m</a:t>
            </a:r>
            <a:r>
              <a:rPr lang="en-US" baseline="30000" dirty="0" smtClean="0">
                <a:solidFill>
                  <a:schemeClr val="bg1"/>
                </a:solidFill>
                <a:latin typeface="Tw Cen MT" pitchFamily="34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/pixel</a:t>
            </a:r>
            <a:endParaRPr lang="en-US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29718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6.1 Megapixels</a:t>
            </a:r>
          </a:p>
          <a:p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7.7 x 5.77mm (44.4mm</a:t>
            </a:r>
            <a:r>
              <a:rPr lang="en-US" baseline="30000" dirty="0" smtClean="0">
                <a:solidFill>
                  <a:schemeClr val="bg1"/>
                </a:solidFill>
                <a:latin typeface="Tw Cen MT" pitchFamily="34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)</a:t>
            </a:r>
          </a:p>
          <a:p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Density: 7.27 </a:t>
            </a:r>
            <a:r>
              <a:rPr lang="el-GR" sz="1600" dirty="0" smtClean="0">
                <a:solidFill>
                  <a:schemeClr val="bg1"/>
                </a:solidFill>
                <a:latin typeface="Arial"/>
                <a:cs typeface="Arial"/>
              </a:rPr>
              <a:t>μ</a:t>
            </a:r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m</a:t>
            </a:r>
            <a:r>
              <a:rPr lang="en-US" baseline="30000" dirty="0" smtClean="0">
                <a:solidFill>
                  <a:schemeClr val="bg1"/>
                </a:solidFill>
                <a:latin typeface="Tw Cen MT" pitchFamily="34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/pixel</a:t>
            </a:r>
            <a:endParaRPr lang="en-US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172200" y="2971800"/>
            <a:ext cx="29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7.1 Megapixels</a:t>
            </a:r>
          </a:p>
          <a:p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5.76 x 4.29mm (24.7mm</a:t>
            </a:r>
            <a:r>
              <a:rPr lang="en-US" baseline="30000" dirty="0" smtClean="0">
                <a:solidFill>
                  <a:schemeClr val="bg1"/>
                </a:solidFill>
                <a:latin typeface="Tw Cen MT" pitchFamily="34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)</a:t>
            </a:r>
          </a:p>
          <a:p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Density: 3.48 </a:t>
            </a:r>
            <a:r>
              <a:rPr lang="el-GR" sz="1600" dirty="0" smtClean="0">
                <a:solidFill>
                  <a:schemeClr val="bg1"/>
                </a:solidFill>
                <a:latin typeface="Arial"/>
                <a:cs typeface="Arial"/>
              </a:rPr>
              <a:t>μ</a:t>
            </a:r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m</a:t>
            </a:r>
            <a:r>
              <a:rPr lang="en-US" baseline="30000" dirty="0" smtClean="0">
                <a:solidFill>
                  <a:schemeClr val="bg1"/>
                </a:solidFill>
                <a:latin typeface="Tw Cen MT" pitchFamily="34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/pixel</a:t>
            </a:r>
            <a:endParaRPr lang="en-US" dirty="0">
              <a:solidFill>
                <a:schemeClr val="bg1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381000" y="0"/>
          <a:ext cx="87630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-1971533" y="2993134"/>
            <a:ext cx="4312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Proportion of Photon Fluctuation (√(n)/n)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648866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Bracket 6"/>
          <p:cNvSpPr/>
          <p:nvPr/>
        </p:nvSpPr>
        <p:spPr>
          <a:xfrm rot="5400000">
            <a:off x="-381000" y="4648200"/>
            <a:ext cx="2438400" cy="1524000"/>
          </a:xfrm>
          <a:prstGeom prst="rightBracket">
            <a:avLst/>
          </a:prstGeom>
          <a:solidFill>
            <a:schemeClr val="tx1">
              <a:alpha val="90000"/>
            </a:schemeClr>
          </a:solidFill>
          <a:ln w="38100">
            <a:solidFill>
              <a:schemeClr val="tx1"/>
            </a:solidFill>
          </a:ln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9" name="Oval 28"/>
          <p:cNvSpPr/>
          <p:nvPr/>
        </p:nvSpPr>
        <p:spPr>
          <a:xfrm>
            <a:off x="533400" y="-5334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66800" y="-4572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524000" y="-6096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905000" y="-4572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286000" y="-6858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590800" y="-5334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971800" y="-7620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276600" y="-5334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657600" y="-9906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038600" y="-5334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724400" y="-7620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105400" y="-5334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562600" y="-5334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638800" y="-6858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019800" y="-5334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400800" y="-7620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629400" y="-3810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934200" y="-5334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239000" y="-3810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620000" y="-5334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8077200" y="-5334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8458200" y="-4572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8686800" y="-5334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419600" y="-5334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Bracket 58"/>
          <p:cNvSpPr/>
          <p:nvPr/>
        </p:nvSpPr>
        <p:spPr>
          <a:xfrm rot="5400000">
            <a:off x="-190500" y="4762500"/>
            <a:ext cx="2057400" cy="1524000"/>
          </a:xfrm>
          <a:prstGeom prst="rightBracket">
            <a:avLst>
              <a:gd name="adj" fmla="val 11111"/>
            </a:avLst>
          </a:prstGeom>
          <a:solidFill>
            <a:srgbClr val="FFFF99">
              <a:alpha val="90000"/>
            </a:srgbClr>
          </a:solidFill>
          <a:ln w="38100">
            <a:noFill/>
          </a:ln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7" name="Right Bracket 76"/>
          <p:cNvSpPr/>
          <p:nvPr/>
        </p:nvSpPr>
        <p:spPr>
          <a:xfrm rot="5400000">
            <a:off x="1143000" y="4648200"/>
            <a:ext cx="2438400" cy="1524000"/>
          </a:xfrm>
          <a:prstGeom prst="rightBracket">
            <a:avLst/>
          </a:prstGeom>
          <a:solidFill>
            <a:schemeClr val="tx1">
              <a:alpha val="90000"/>
            </a:schemeClr>
          </a:solidFill>
          <a:ln w="38100">
            <a:solidFill>
              <a:schemeClr val="tx1"/>
            </a:solidFill>
          </a:ln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8" name="Right Bracket 77"/>
          <p:cNvSpPr/>
          <p:nvPr/>
        </p:nvSpPr>
        <p:spPr>
          <a:xfrm rot="5400000">
            <a:off x="1333500" y="4762500"/>
            <a:ext cx="2057400" cy="1524000"/>
          </a:xfrm>
          <a:prstGeom prst="rightBracket">
            <a:avLst>
              <a:gd name="adj" fmla="val 11111"/>
            </a:avLst>
          </a:prstGeom>
          <a:solidFill>
            <a:srgbClr val="FFFF99">
              <a:alpha val="90000"/>
            </a:srgbClr>
          </a:solidFill>
          <a:ln w="38100">
            <a:noFill/>
          </a:ln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9" name="Right Bracket 78"/>
          <p:cNvSpPr/>
          <p:nvPr/>
        </p:nvSpPr>
        <p:spPr>
          <a:xfrm rot="5400000">
            <a:off x="2667000" y="4648200"/>
            <a:ext cx="2438400" cy="1524000"/>
          </a:xfrm>
          <a:prstGeom prst="rightBracket">
            <a:avLst/>
          </a:prstGeom>
          <a:solidFill>
            <a:schemeClr val="tx1">
              <a:alpha val="90000"/>
            </a:schemeClr>
          </a:solidFill>
          <a:ln w="38100">
            <a:solidFill>
              <a:schemeClr val="tx1"/>
            </a:solidFill>
          </a:ln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80" name="Right Bracket 79"/>
          <p:cNvSpPr/>
          <p:nvPr/>
        </p:nvSpPr>
        <p:spPr>
          <a:xfrm rot="5400000">
            <a:off x="2857500" y="4762500"/>
            <a:ext cx="2057400" cy="1524000"/>
          </a:xfrm>
          <a:prstGeom prst="rightBracket">
            <a:avLst>
              <a:gd name="adj" fmla="val 11111"/>
            </a:avLst>
          </a:prstGeom>
          <a:solidFill>
            <a:srgbClr val="FFFF99">
              <a:alpha val="90000"/>
            </a:srgbClr>
          </a:solidFill>
          <a:ln w="38100">
            <a:noFill/>
          </a:ln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81" name="Right Bracket 80"/>
          <p:cNvSpPr/>
          <p:nvPr/>
        </p:nvSpPr>
        <p:spPr>
          <a:xfrm rot="5400000">
            <a:off x="4114800" y="4648200"/>
            <a:ext cx="2438400" cy="1524000"/>
          </a:xfrm>
          <a:prstGeom prst="rightBracket">
            <a:avLst/>
          </a:prstGeom>
          <a:solidFill>
            <a:schemeClr val="tx1">
              <a:alpha val="90000"/>
            </a:schemeClr>
          </a:solidFill>
          <a:ln w="38100">
            <a:solidFill>
              <a:schemeClr val="tx1"/>
            </a:solidFill>
          </a:ln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82" name="Right Bracket 81"/>
          <p:cNvSpPr/>
          <p:nvPr/>
        </p:nvSpPr>
        <p:spPr>
          <a:xfrm rot="5400000">
            <a:off x="4305300" y="4762500"/>
            <a:ext cx="2057400" cy="1524000"/>
          </a:xfrm>
          <a:prstGeom prst="rightBracket">
            <a:avLst>
              <a:gd name="adj" fmla="val 11111"/>
            </a:avLst>
          </a:prstGeom>
          <a:solidFill>
            <a:srgbClr val="FFFF99">
              <a:alpha val="90000"/>
            </a:srgbClr>
          </a:solidFill>
          <a:ln w="38100">
            <a:noFill/>
          </a:ln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83" name="Right Bracket 82"/>
          <p:cNvSpPr/>
          <p:nvPr/>
        </p:nvSpPr>
        <p:spPr>
          <a:xfrm rot="5400000">
            <a:off x="5638800" y="4648200"/>
            <a:ext cx="2438400" cy="1524000"/>
          </a:xfrm>
          <a:prstGeom prst="rightBracket">
            <a:avLst/>
          </a:prstGeom>
          <a:solidFill>
            <a:schemeClr val="tx1">
              <a:alpha val="90000"/>
            </a:schemeClr>
          </a:solidFill>
          <a:ln w="38100">
            <a:solidFill>
              <a:schemeClr val="tx1"/>
            </a:solidFill>
          </a:ln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84" name="Right Bracket 83"/>
          <p:cNvSpPr/>
          <p:nvPr/>
        </p:nvSpPr>
        <p:spPr>
          <a:xfrm rot="5400000">
            <a:off x="5829300" y="4762500"/>
            <a:ext cx="2057400" cy="1524000"/>
          </a:xfrm>
          <a:prstGeom prst="rightBracket">
            <a:avLst>
              <a:gd name="adj" fmla="val 11111"/>
            </a:avLst>
          </a:prstGeom>
          <a:solidFill>
            <a:srgbClr val="FFFF99">
              <a:alpha val="90000"/>
            </a:srgbClr>
          </a:solidFill>
          <a:ln w="38100">
            <a:noFill/>
          </a:ln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85" name="Right Bracket 84"/>
          <p:cNvSpPr/>
          <p:nvPr/>
        </p:nvSpPr>
        <p:spPr>
          <a:xfrm rot="5400000">
            <a:off x="7162800" y="4648200"/>
            <a:ext cx="2438400" cy="1524000"/>
          </a:xfrm>
          <a:prstGeom prst="rightBracket">
            <a:avLst/>
          </a:prstGeom>
          <a:solidFill>
            <a:schemeClr val="tx1">
              <a:alpha val="90000"/>
            </a:schemeClr>
          </a:solidFill>
          <a:ln w="38100">
            <a:solidFill>
              <a:schemeClr val="tx1"/>
            </a:solidFill>
          </a:ln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86" name="Right Bracket 85"/>
          <p:cNvSpPr/>
          <p:nvPr/>
        </p:nvSpPr>
        <p:spPr>
          <a:xfrm rot="5400000">
            <a:off x="7353300" y="4762500"/>
            <a:ext cx="2057400" cy="1524000"/>
          </a:xfrm>
          <a:prstGeom prst="rightBracket">
            <a:avLst>
              <a:gd name="adj" fmla="val 11111"/>
            </a:avLst>
          </a:prstGeom>
          <a:solidFill>
            <a:srgbClr val="FFFF99">
              <a:alpha val="90000"/>
            </a:srgbClr>
          </a:solidFill>
          <a:ln w="38100">
            <a:noFill/>
          </a:ln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30" dur="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ac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32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ac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ac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ac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repeatCount="indefinite" ac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44" dur="8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repeatCount="indefinite" ac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50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9" grpId="0" animBg="1"/>
      <p:bldP spid="78" grpId="0" animBg="1"/>
      <p:bldP spid="80" grpId="0" animBg="1"/>
      <p:bldP spid="82" grpId="0" animBg="1"/>
      <p:bldP spid="84" grpId="0" animBg="1"/>
      <p:bldP spid="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533400" y="-5334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66800" y="-4572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905000" y="-4572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286000" y="-6858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971800" y="-7620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276600" y="-5334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038600" y="-5334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724400" y="-7620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562600" y="-5334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019800" y="-5334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629400" y="-3810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239000" y="-3810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8077200" y="-5334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8686800" y="-5334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419600" y="-5334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0" y="3048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w Cen MT" pitchFamily="34" charset="0"/>
              </a:rPr>
              <a:t>Making matters worse, circuitry must occupy some space between each </a:t>
            </a:r>
            <a:r>
              <a:rPr lang="en-US" sz="3600" dirty="0" err="1" smtClean="0">
                <a:latin typeface="Tw Cen MT" pitchFamily="34" charset="0"/>
              </a:rPr>
              <a:t>photowell</a:t>
            </a:r>
            <a:r>
              <a:rPr lang="en-US" sz="3600" dirty="0" smtClean="0">
                <a:latin typeface="Tw Cen MT" pitchFamily="34" charset="0"/>
              </a:rPr>
              <a:t> – the more </a:t>
            </a:r>
            <a:r>
              <a:rPr lang="en-US" sz="3600" dirty="0" err="1" smtClean="0">
                <a:latin typeface="Tw Cen MT" pitchFamily="34" charset="0"/>
              </a:rPr>
              <a:t>photowells</a:t>
            </a:r>
            <a:r>
              <a:rPr lang="en-US" sz="3600" dirty="0" smtClean="0">
                <a:latin typeface="Tw Cen MT" pitchFamily="34" charset="0"/>
              </a:rPr>
              <a:t>, the more space circuitry takes up.</a:t>
            </a:r>
            <a:endParaRPr lang="en-US" sz="3600" dirty="0">
              <a:latin typeface="Tw Cen MT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524000" y="-6096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590800" y="-5334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657600" y="-9906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105400" y="-5334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638800" y="-6858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400800" y="-7620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934200" y="-5334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620000" y="-5334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8458200" y="-4572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ket 6"/>
          <p:cNvSpPr/>
          <p:nvPr/>
        </p:nvSpPr>
        <p:spPr>
          <a:xfrm rot="5400000">
            <a:off x="-495300" y="4762500"/>
            <a:ext cx="2438400" cy="1295400"/>
          </a:xfrm>
          <a:prstGeom prst="rightBracket">
            <a:avLst/>
          </a:prstGeom>
          <a:solidFill>
            <a:schemeClr val="tx1">
              <a:alpha val="90000"/>
            </a:schemeClr>
          </a:solidFill>
          <a:ln w="38100">
            <a:solidFill>
              <a:schemeClr val="tx1"/>
            </a:solidFill>
          </a:ln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59" name="Right Bracket 58"/>
          <p:cNvSpPr/>
          <p:nvPr/>
        </p:nvSpPr>
        <p:spPr>
          <a:xfrm rot="5400000">
            <a:off x="-304800" y="4876800"/>
            <a:ext cx="2057400" cy="1295400"/>
          </a:xfrm>
          <a:prstGeom prst="rightBracket">
            <a:avLst>
              <a:gd name="adj" fmla="val 11111"/>
            </a:avLst>
          </a:prstGeom>
          <a:solidFill>
            <a:srgbClr val="FFFF99">
              <a:alpha val="90000"/>
            </a:srgbClr>
          </a:solidFill>
          <a:ln w="38100">
            <a:noFill/>
          </a:ln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7" name="Right Bracket 76"/>
          <p:cNvSpPr/>
          <p:nvPr/>
        </p:nvSpPr>
        <p:spPr>
          <a:xfrm rot="5400000">
            <a:off x="1104900" y="4762500"/>
            <a:ext cx="2438400" cy="1295400"/>
          </a:xfrm>
          <a:prstGeom prst="rightBracket">
            <a:avLst/>
          </a:prstGeom>
          <a:solidFill>
            <a:schemeClr val="tx1">
              <a:alpha val="90000"/>
            </a:schemeClr>
          </a:solidFill>
          <a:ln w="38100">
            <a:solidFill>
              <a:schemeClr val="tx1"/>
            </a:solidFill>
          </a:ln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8" name="Right Bracket 77"/>
          <p:cNvSpPr/>
          <p:nvPr/>
        </p:nvSpPr>
        <p:spPr>
          <a:xfrm rot="5400000">
            <a:off x="1295400" y="4876800"/>
            <a:ext cx="2057400" cy="1295400"/>
          </a:xfrm>
          <a:prstGeom prst="rightBracket">
            <a:avLst>
              <a:gd name="adj" fmla="val 11111"/>
            </a:avLst>
          </a:prstGeom>
          <a:solidFill>
            <a:srgbClr val="FFFF99">
              <a:alpha val="90000"/>
            </a:srgbClr>
          </a:solidFill>
          <a:ln w="38100">
            <a:noFill/>
          </a:ln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9" name="Right Bracket 78"/>
          <p:cNvSpPr/>
          <p:nvPr/>
        </p:nvSpPr>
        <p:spPr>
          <a:xfrm rot="5400000">
            <a:off x="2705100" y="4762500"/>
            <a:ext cx="2438400" cy="1295400"/>
          </a:xfrm>
          <a:prstGeom prst="rightBracket">
            <a:avLst/>
          </a:prstGeom>
          <a:solidFill>
            <a:schemeClr val="tx1">
              <a:alpha val="90000"/>
            </a:schemeClr>
          </a:solidFill>
          <a:ln w="38100">
            <a:solidFill>
              <a:schemeClr val="tx1"/>
            </a:solidFill>
          </a:ln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80" name="Right Bracket 79"/>
          <p:cNvSpPr/>
          <p:nvPr/>
        </p:nvSpPr>
        <p:spPr>
          <a:xfrm rot="5400000">
            <a:off x="2895600" y="4876800"/>
            <a:ext cx="2057400" cy="1295400"/>
          </a:xfrm>
          <a:prstGeom prst="rightBracket">
            <a:avLst>
              <a:gd name="adj" fmla="val 11111"/>
            </a:avLst>
          </a:prstGeom>
          <a:solidFill>
            <a:srgbClr val="FFFF99">
              <a:alpha val="90000"/>
            </a:srgbClr>
          </a:solidFill>
          <a:ln w="38100">
            <a:noFill/>
          </a:ln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81" name="Right Bracket 80"/>
          <p:cNvSpPr/>
          <p:nvPr/>
        </p:nvSpPr>
        <p:spPr>
          <a:xfrm rot="5400000">
            <a:off x="3886200" y="5181600"/>
            <a:ext cx="2438400" cy="457200"/>
          </a:xfrm>
          <a:prstGeom prst="rightBracket">
            <a:avLst/>
          </a:prstGeom>
          <a:solidFill>
            <a:schemeClr val="tx1">
              <a:alpha val="90000"/>
            </a:schemeClr>
          </a:solidFill>
          <a:ln w="38100">
            <a:solidFill>
              <a:schemeClr val="tx1"/>
            </a:solidFill>
          </a:ln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82" name="Right Bracket 81"/>
          <p:cNvSpPr/>
          <p:nvPr/>
        </p:nvSpPr>
        <p:spPr>
          <a:xfrm rot="5400000">
            <a:off x="4076700" y="5295900"/>
            <a:ext cx="2057400" cy="457200"/>
          </a:xfrm>
          <a:prstGeom prst="rightBracket">
            <a:avLst>
              <a:gd name="adj" fmla="val 11111"/>
            </a:avLst>
          </a:prstGeom>
          <a:solidFill>
            <a:srgbClr val="FFFF99">
              <a:alpha val="90000"/>
            </a:srgbClr>
          </a:solidFill>
          <a:ln w="38100">
            <a:noFill/>
          </a:ln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55" name="Right Bracket 54"/>
          <p:cNvSpPr/>
          <p:nvPr/>
        </p:nvSpPr>
        <p:spPr>
          <a:xfrm rot="5400000">
            <a:off x="4648200" y="5181600"/>
            <a:ext cx="2438400" cy="457200"/>
          </a:xfrm>
          <a:prstGeom prst="rightBracket">
            <a:avLst/>
          </a:prstGeom>
          <a:solidFill>
            <a:schemeClr val="tx1">
              <a:alpha val="90000"/>
            </a:schemeClr>
          </a:solidFill>
          <a:ln w="38100">
            <a:solidFill>
              <a:schemeClr val="tx1"/>
            </a:solidFill>
          </a:ln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56" name="Right Bracket 55"/>
          <p:cNvSpPr/>
          <p:nvPr/>
        </p:nvSpPr>
        <p:spPr>
          <a:xfrm rot="5400000">
            <a:off x="4838700" y="5295900"/>
            <a:ext cx="2057400" cy="457200"/>
          </a:xfrm>
          <a:prstGeom prst="rightBracket">
            <a:avLst>
              <a:gd name="adj" fmla="val 11111"/>
            </a:avLst>
          </a:prstGeom>
          <a:solidFill>
            <a:srgbClr val="FFFF99">
              <a:alpha val="90000"/>
            </a:srgbClr>
          </a:solidFill>
          <a:ln w="38100">
            <a:noFill/>
          </a:ln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60" name="Right Bracket 59"/>
          <p:cNvSpPr/>
          <p:nvPr/>
        </p:nvSpPr>
        <p:spPr>
          <a:xfrm rot="5400000">
            <a:off x="5410200" y="5181600"/>
            <a:ext cx="2438400" cy="457200"/>
          </a:xfrm>
          <a:prstGeom prst="rightBracket">
            <a:avLst/>
          </a:prstGeom>
          <a:solidFill>
            <a:schemeClr val="tx1">
              <a:alpha val="90000"/>
            </a:schemeClr>
          </a:solidFill>
          <a:ln w="38100">
            <a:solidFill>
              <a:schemeClr val="tx1"/>
            </a:solidFill>
          </a:ln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61" name="Right Bracket 60"/>
          <p:cNvSpPr/>
          <p:nvPr/>
        </p:nvSpPr>
        <p:spPr>
          <a:xfrm rot="5400000">
            <a:off x="5600700" y="5295900"/>
            <a:ext cx="2057400" cy="457200"/>
          </a:xfrm>
          <a:prstGeom prst="rightBracket">
            <a:avLst>
              <a:gd name="adj" fmla="val 11111"/>
            </a:avLst>
          </a:prstGeom>
          <a:solidFill>
            <a:srgbClr val="FFFF99">
              <a:alpha val="90000"/>
            </a:srgbClr>
          </a:solidFill>
          <a:ln w="38100">
            <a:noFill/>
          </a:ln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62" name="Right Bracket 61"/>
          <p:cNvSpPr/>
          <p:nvPr/>
        </p:nvSpPr>
        <p:spPr>
          <a:xfrm rot="5400000">
            <a:off x="6172200" y="5181600"/>
            <a:ext cx="2438400" cy="457200"/>
          </a:xfrm>
          <a:prstGeom prst="rightBracket">
            <a:avLst/>
          </a:prstGeom>
          <a:solidFill>
            <a:schemeClr val="tx1">
              <a:alpha val="90000"/>
            </a:schemeClr>
          </a:solidFill>
          <a:ln w="38100">
            <a:solidFill>
              <a:schemeClr val="tx1"/>
            </a:solidFill>
          </a:ln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63" name="Right Bracket 62"/>
          <p:cNvSpPr/>
          <p:nvPr/>
        </p:nvSpPr>
        <p:spPr>
          <a:xfrm rot="5400000">
            <a:off x="6362700" y="5295900"/>
            <a:ext cx="2057400" cy="457200"/>
          </a:xfrm>
          <a:prstGeom prst="rightBracket">
            <a:avLst>
              <a:gd name="adj" fmla="val 11111"/>
            </a:avLst>
          </a:prstGeom>
          <a:solidFill>
            <a:srgbClr val="FFFF99">
              <a:alpha val="90000"/>
            </a:srgbClr>
          </a:solidFill>
          <a:ln w="38100">
            <a:noFill/>
          </a:ln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64" name="Right Bracket 63"/>
          <p:cNvSpPr/>
          <p:nvPr/>
        </p:nvSpPr>
        <p:spPr>
          <a:xfrm rot="5400000">
            <a:off x="6934200" y="5181600"/>
            <a:ext cx="2438400" cy="457200"/>
          </a:xfrm>
          <a:prstGeom prst="rightBracket">
            <a:avLst/>
          </a:prstGeom>
          <a:solidFill>
            <a:schemeClr val="tx1">
              <a:alpha val="90000"/>
            </a:schemeClr>
          </a:solidFill>
          <a:ln w="38100">
            <a:solidFill>
              <a:schemeClr val="tx1"/>
            </a:solidFill>
          </a:ln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65" name="Right Bracket 64"/>
          <p:cNvSpPr/>
          <p:nvPr/>
        </p:nvSpPr>
        <p:spPr>
          <a:xfrm rot="5400000">
            <a:off x="7124700" y="5295900"/>
            <a:ext cx="2057400" cy="457200"/>
          </a:xfrm>
          <a:prstGeom prst="rightBracket">
            <a:avLst>
              <a:gd name="adj" fmla="val 11111"/>
            </a:avLst>
          </a:prstGeom>
          <a:solidFill>
            <a:srgbClr val="FFFF99">
              <a:alpha val="90000"/>
            </a:srgbClr>
          </a:solidFill>
          <a:ln w="38100">
            <a:noFill/>
          </a:ln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66" name="Right Bracket 65"/>
          <p:cNvSpPr/>
          <p:nvPr/>
        </p:nvSpPr>
        <p:spPr>
          <a:xfrm rot="5400000">
            <a:off x="7696200" y="5181600"/>
            <a:ext cx="2438400" cy="457200"/>
          </a:xfrm>
          <a:prstGeom prst="rightBracket">
            <a:avLst/>
          </a:prstGeom>
          <a:solidFill>
            <a:schemeClr val="tx1">
              <a:alpha val="90000"/>
            </a:schemeClr>
          </a:solidFill>
          <a:ln w="38100">
            <a:solidFill>
              <a:schemeClr val="tx1"/>
            </a:solidFill>
          </a:ln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67" name="Right Bracket 66"/>
          <p:cNvSpPr/>
          <p:nvPr/>
        </p:nvSpPr>
        <p:spPr>
          <a:xfrm rot="5400000">
            <a:off x="7886700" y="5295900"/>
            <a:ext cx="2057400" cy="457200"/>
          </a:xfrm>
          <a:prstGeom prst="rightBracket">
            <a:avLst>
              <a:gd name="adj" fmla="val 11111"/>
            </a:avLst>
          </a:prstGeom>
          <a:solidFill>
            <a:srgbClr val="FFFF99">
              <a:alpha val="90000"/>
            </a:srgbClr>
          </a:solidFill>
          <a:ln w="38100">
            <a:noFill/>
          </a:ln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4724400" y="2133600"/>
            <a:ext cx="2133600" cy="1828800"/>
          </a:xfrm>
          <a:prstGeom prst="straightConnector1">
            <a:avLst/>
          </a:prstGeom>
          <a:ln w="635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1371600" y="4191000"/>
            <a:ext cx="304800" cy="990600"/>
          </a:xfrm>
          <a:prstGeom prst="rect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971800" y="4191000"/>
            <a:ext cx="304800" cy="990600"/>
          </a:xfrm>
          <a:prstGeom prst="rect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4572000" y="4191000"/>
            <a:ext cx="304800" cy="990600"/>
          </a:xfrm>
          <a:prstGeom prst="rect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5334000" y="4191000"/>
            <a:ext cx="304800" cy="990600"/>
          </a:xfrm>
          <a:prstGeom prst="rect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6096000" y="4191000"/>
            <a:ext cx="304800" cy="990600"/>
          </a:xfrm>
          <a:prstGeom prst="rect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858000" y="4191000"/>
            <a:ext cx="304800" cy="990600"/>
          </a:xfrm>
          <a:prstGeom prst="rect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620000" y="4191000"/>
            <a:ext cx="304800" cy="990600"/>
          </a:xfrm>
          <a:prstGeom prst="rect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8382000" y="4191000"/>
            <a:ext cx="304800" cy="990600"/>
          </a:xfrm>
          <a:prstGeom prst="rect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30" dur="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ac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32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ac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ac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ac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repeatCount="indefinite" ac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44" dur="8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repeatCount="indefinite" ac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50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778E-17 -4.44444E-6 L 1.38778E-17 0.6888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4" grpId="0" animBg="1"/>
      <p:bldP spid="35" grpId="0" animBg="1"/>
      <p:bldP spid="37" grpId="0" animBg="1"/>
      <p:bldP spid="38" grpId="0" animBg="1"/>
      <p:bldP spid="40" grpId="0" animBg="1"/>
      <p:bldP spid="41" grpId="0" animBg="1"/>
      <p:bldP spid="43" grpId="0" animBg="1"/>
      <p:bldP spid="45" grpId="0" animBg="1"/>
      <p:bldP spid="47" grpId="0" animBg="1"/>
      <p:bldP spid="49" grpId="0" animBg="1"/>
      <p:bldP spid="51" grpId="0" animBg="1"/>
      <p:bldP spid="53" grpId="0" animBg="1"/>
      <p:bldP spid="54" grpId="0" animBg="1"/>
      <p:bldP spid="68" grpId="0"/>
      <p:bldP spid="33" grpId="0" animBg="1"/>
      <p:bldP spid="36" grpId="0" animBg="1"/>
      <p:bldP spid="39" grpId="0" animBg="1"/>
      <p:bldP spid="42" grpId="0" animBg="1"/>
      <p:bldP spid="44" grpId="0" animBg="1"/>
      <p:bldP spid="46" grpId="0" animBg="1"/>
      <p:bldP spid="48" grpId="0" animBg="1"/>
      <p:bldP spid="50" grpId="0" animBg="1"/>
      <p:bldP spid="52" grpId="0" animBg="1"/>
      <p:bldP spid="59" grpId="0" animBg="1"/>
      <p:bldP spid="78" grpId="0" animBg="1"/>
      <p:bldP spid="80" grpId="0" animBg="1"/>
      <p:bldP spid="82" grpId="0" animBg="1"/>
      <p:bldP spid="56" grpId="0" animBg="1"/>
      <p:bldP spid="61" grpId="0" animBg="1"/>
      <p:bldP spid="63" grpId="0" animBg="1"/>
      <p:bldP spid="65" grpId="0" animBg="1"/>
      <p:bldP spid="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37574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u="sng" dirty="0" smtClean="0">
                <a:latin typeface="Calibri" pitchFamily="34" charset="0"/>
              </a:rPr>
              <a:t>Summary</a:t>
            </a:r>
            <a:endParaRPr lang="en-US" sz="7200" u="sng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121920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More pixels, smaller sensor =&gt; less light per pixel =&gt; more noise</a:t>
            </a:r>
          </a:p>
          <a:p>
            <a:r>
              <a:rPr lang="en-US" sz="2400" dirty="0" smtClean="0">
                <a:latin typeface="Calibri" pitchFamily="34" charset="0"/>
              </a:rPr>
              <a:t>Less pixels, bigger sensor =&gt; more light per pixels =&gt; less noise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In theory, the biggest sensor with the least pixels will give us the best image, in terms of noise.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</a:rPr>
              <a:t>A 1-pixel sensor would be ideal. </a:t>
            </a:r>
          </a:p>
          <a:p>
            <a:endParaRPr lang="en-US" sz="2400" b="1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With 1 pixel, we’d have low noise but no detail.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Many pixels =&gt; High detail, high noise</a:t>
            </a:r>
          </a:p>
          <a:p>
            <a:r>
              <a:rPr lang="en-US" sz="2400" dirty="0" smtClean="0">
                <a:latin typeface="Calibri" pitchFamily="34" charset="0"/>
              </a:rPr>
              <a:t>Few pixels =&gt; Low detail, low noise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</a:rPr>
              <a:t>The “Megapixel Myth”: Detail vs. Noise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Megapixels: Detail vs. Noise</a:t>
            </a:r>
            <a:endParaRPr lang="en-US" sz="3600" dirty="0">
              <a:solidFill>
                <a:srgbClr val="0070C0"/>
              </a:solidFill>
              <a:latin typeface="Tw Cen MT" pitchFamily="34" charset="0"/>
            </a:endParaRPr>
          </a:p>
        </p:txBody>
      </p:sp>
      <p:pic>
        <p:nvPicPr>
          <p:cNvPr id="3075" name="Picture 3" descr="C:\N\EN\School\Decal\week6\dpreview\dcresource set\crops\ISO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09600"/>
            <a:ext cx="2514600" cy="2514600"/>
          </a:xfrm>
          <a:prstGeom prst="rect">
            <a:avLst/>
          </a:prstGeom>
          <a:noFill/>
        </p:spPr>
      </p:pic>
      <p:pic>
        <p:nvPicPr>
          <p:cNvPr id="3076" name="Picture 4" descr="C:\N\EN\School\Decal\week6\dpreview\dcresource set\crops\ISO0100_pixela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609600"/>
            <a:ext cx="2514600" cy="2514600"/>
          </a:xfrm>
          <a:prstGeom prst="rect">
            <a:avLst/>
          </a:prstGeom>
          <a:noFill/>
        </p:spPr>
      </p:pic>
      <p:sp>
        <p:nvSpPr>
          <p:cNvPr id="128" name="TextBox 127"/>
          <p:cNvSpPr txBox="1"/>
          <p:nvPr/>
        </p:nvSpPr>
        <p:spPr>
          <a:xfrm>
            <a:off x="0" y="3657600"/>
            <a:ext cx="4953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 smtClean="0">
                <a:latin typeface="Calibri" pitchFamily="34" charset="0"/>
              </a:rPr>
              <a:t>Facebook</a:t>
            </a:r>
            <a:r>
              <a:rPr lang="en-US" sz="2000" dirty="0" smtClean="0">
                <a:latin typeface="Calibri" pitchFamily="34" charset="0"/>
              </a:rPr>
              <a:t> profile picture: </a:t>
            </a:r>
          </a:p>
          <a:p>
            <a:pPr algn="r"/>
            <a:r>
              <a:rPr lang="en-US" sz="2000" dirty="0" smtClean="0">
                <a:latin typeface="Calibri" pitchFamily="34" charset="0"/>
              </a:rPr>
              <a:t>4x6 studio print at 300dpi: </a:t>
            </a:r>
          </a:p>
          <a:p>
            <a:pPr algn="r"/>
            <a:r>
              <a:rPr lang="en-US" sz="2000" dirty="0" smtClean="0">
                <a:latin typeface="Calibri" pitchFamily="34" charset="0"/>
              </a:rPr>
              <a:t>5x7 studio print at 300dpi</a:t>
            </a:r>
          </a:p>
          <a:p>
            <a:pPr algn="r"/>
            <a:r>
              <a:rPr lang="en-US" sz="2000" dirty="0" smtClean="0">
                <a:latin typeface="Calibri" pitchFamily="34" charset="0"/>
              </a:rPr>
              <a:t>Standard VGA TV: </a:t>
            </a:r>
          </a:p>
          <a:p>
            <a:pPr algn="r"/>
            <a:r>
              <a:rPr lang="en-US" sz="2000" dirty="0" smtClean="0">
                <a:latin typeface="Calibri" pitchFamily="34" charset="0"/>
              </a:rPr>
              <a:t>1080p HDTV: </a:t>
            </a:r>
            <a:endParaRPr lang="en-US" sz="2000" b="1" dirty="0" smtClean="0">
              <a:latin typeface="Calibri" pitchFamily="34" charset="0"/>
            </a:endParaRPr>
          </a:p>
          <a:p>
            <a:pPr algn="r"/>
            <a:r>
              <a:rPr lang="en-US" sz="2000" dirty="0" smtClean="0">
                <a:latin typeface="Calibri" pitchFamily="34" charset="0"/>
              </a:rPr>
              <a:t>1280x1024 19” LCD monitor: </a:t>
            </a:r>
          </a:p>
          <a:p>
            <a:pPr algn="r"/>
            <a:r>
              <a:rPr lang="en-US" sz="2000" dirty="0" smtClean="0">
                <a:latin typeface="Calibri" pitchFamily="34" charset="0"/>
              </a:rPr>
              <a:t>8.5x11in, 300dpi magazine spread:</a:t>
            </a:r>
          </a:p>
          <a:p>
            <a:pPr algn="r"/>
            <a:r>
              <a:rPr lang="en-US" sz="2000" dirty="0" smtClean="0">
                <a:latin typeface="Calibri" pitchFamily="34" charset="0"/>
              </a:rPr>
              <a:t>8x10 </a:t>
            </a:r>
            <a:r>
              <a:rPr lang="en-US" sz="2000" dirty="0" err="1" smtClean="0">
                <a:latin typeface="Calibri" pitchFamily="34" charset="0"/>
              </a:rPr>
              <a:t>inkjetprint</a:t>
            </a:r>
            <a:r>
              <a:rPr lang="en-US" sz="2000" dirty="0" smtClean="0">
                <a:latin typeface="Calibri" pitchFamily="34" charset="0"/>
              </a:rPr>
              <a:t> at 200dpi:</a:t>
            </a:r>
          </a:p>
          <a:p>
            <a:pPr algn="r"/>
            <a:r>
              <a:rPr lang="en-US" sz="2000" dirty="0" smtClean="0">
                <a:latin typeface="Calibri" pitchFamily="34" charset="0"/>
              </a:rPr>
              <a:t>10x14in, 150dpi full-page spread in Daily Cal: </a:t>
            </a:r>
          </a:p>
          <a:p>
            <a:pPr algn="r"/>
            <a:r>
              <a:rPr lang="en-US" sz="2000" dirty="0" smtClean="0">
                <a:latin typeface="Calibri" pitchFamily="34" charset="0"/>
              </a:rPr>
              <a:t>Giant 20x30in poster print at 150dpi: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4800600" y="3657600"/>
            <a:ext cx="1219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0.03 MP</a:t>
            </a:r>
          </a:p>
          <a:p>
            <a:r>
              <a:rPr lang="en-US" sz="2000" b="1" dirty="0" smtClean="0">
                <a:latin typeface="Calibri" pitchFamily="34" charset="0"/>
              </a:rPr>
              <a:t>2.16 MP</a:t>
            </a:r>
          </a:p>
          <a:p>
            <a:r>
              <a:rPr lang="en-US" sz="2000" b="1" dirty="0" smtClean="0">
                <a:latin typeface="Calibri" pitchFamily="34" charset="0"/>
              </a:rPr>
              <a:t>3.15 MP</a:t>
            </a:r>
          </a:p>
          <a:p>
            <a:r>
              <a:rPr lang="en-US" sz="2000" b="1" dirty="0" smtClean="0">
                <a:latin typeface="Calibri" pitchFamily="34" charset="0"/>
              </a:rPr>
              <a:t>0.35 MP</a:t>
            </a:r>
          </a:p>
          <a:p>
            <a:r>
              <a:rPr lang="en-US" sz="2000" b="1" dirty="0" smtClean="0">
                <a:latin typeface="Calibri" pitchFamily="34" charset="0"/>
              </a:rPr>
              <a:t>2.07 MP</a:t>
            </a:r>
          </a:p>
          <a:p>
            <a:r>
              <a:rPr lang="en-US" sz="2000" b="1" dirty="0" smtClean="0">
                <a:latin typeface="Calibri" pitchFamily="34" charset="0"/>
              </a:rPr>
              <a:t>1.31 MP</a:t>
            </a:r>
          </a:p>
          <a:p>
            <a:r>
              <a:rPr lang="en-US" sz="2000" b="1" dirty="0" smtClean="0">
                <a:latin typeface="Calibri" pitchFamily="34" charset="0"/>
              </a:rPr>
              <a:t>8.42 MP</a:t>
            </a:r>
          </a:p>
          <a:p>
            <a:r>
              <a:rPr lang="en-US" sz="2000" b="1" dirty="0" smtClean="0">
                <a:latin typeface="Calibri" pitchFamily="34" charset="0"/>
              </a:rPr>
              <a:t>3.20 MP</a:t>
            </a:r>
          </a:p>
          <a:p>
            <a:r>
              <a:rPr lang="en-US" sz="2000" b="1" dirty="0" smtClean="0">
                <a:latin typeface="Calibri" pitchFamily="34" charset="0"/>
              </a:rPr>
              <a:t>3.15 MP</a:t>
            </a:r>
          </a:p>
          <a:p>
            <a:r>
              <a:rPr lang="en-US" sz="2000" b="1" dirty="0" smtClean="0">
                <a:latin typeface="Calibri" pitchFamily="34" charset="0"/>
              </a:rPr>
              <a:t>13.5 MP</a:t>
            </a:r>
            <a:endParaRPr lang="en-US" sz="2000" b="1" dirty="0">
              <a:latin typeface="Calibri" pitchFamily="34" charset="0"/>
            </a:endParaRPr>
          </a:p>
        </p:txBody>
      </p:sp>
      <p:pic>
        <p:nvPicPr>
          <p:cNvPr id="3079" name="Picture 7" descr="C:\N\EN\School\Decal\week6\faceboo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733800"/>
            <a:ext cx="2928664" cy="2887663"/>
          </a:xfrm>
          <a:prstGeom prst="rect">
            <a:avLst/>
          </a:prstGeom>
          <a:noFill/>
        </p:spPr>
      </p:pic>
      <p:pic>
        <p:nvPicPr>
          <p:cNvPr id="3081" name="Picture 9" descr="C:\N\EN\School\Decal\week6\hpdp2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7368" t="7692" r="8421" b="7692"/>
          <a:stretch>
            <a:fillRect/>
          </a:stretch>
        </p:blipFill>
        <p:spPr bwMode="auto">
          <a:xfrm>
            <a:off x="5791200" y="4419600"/>
            <a:ext cx="3048000" cy="1676400"/>
          </a:xfrm>
          <a:prstGeom prst="rect">
            <a:avLst/>
          </a:prstGeom>
          <a:noFill/>
        </p:spPr>
      </p:pic>
      <p:pic>
        <p:nvPicPr>
          <p:cNvPr id="3083" name="Picture 11" descr="C:\N\EN\School\Decal\week6\LU23-TD1_XL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111083" y="3954663"/>
            <a:ext cx="2651918" cy="1988938"/>
          </a:xfrm>
          <a:prstGeom prst="rect">
            <a:avLst/>
          </a:prstGeom>
          <a:noFill/>
        </p:spPr>
      </p:pic>
      <p:pic>
        <p:nvPicPr>
          <p:cNvPr id="3084" name="Picture 12" descr="C:\N\EN\School\Decal\week6\samsung_hpr_plasma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3962400"/>
            <a:ext cx="3039381" cy="2781928"/>
          </a:xfrm>
          <a:prstGeom prst="rect">
            <a:avLst/>
          </a:prstGeom>
          <a:noFill/>
        </p:spPr>
      </p:pic>
      <p:pic>
        <p:nvPicPr>
          <p:cNvPr id="3085" name="Picture 13" descr="C:\N\EN\School\Decal\week6\006098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3200400"/>
            <a:ext cx="2515028" cy="3581400"/>
          </a:xfrm>
          <a:prstGeom prst="rect">
            <a:avLst/>
          </a:prstGeom>
          <a:noFill/>
        </p:spPr>
      </p:pic>
      <p:pic>
        <p:nvPicPr>
          <p:cNvPr id="3086" name="Picture 14" descr="C:\N\EN\School\Decal\week6\img_1355_l1952s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139" t="11765" r="19508" b="3921"/>
          <a:stretch>
            <a:fillRect/>
          </a:stretch>
        </p:blipFill>
        <p:spPr bwMode="auto">
          <a:xfrm>
            <a:off x="6172200" y="3657600"/>
            <a:ext cx="2438400" cy="2688492"/>
          </a:xfrm>
          <a:prstGeom prst="rect">
            <a:avLst/>
          </a:prstGeom>
          <a:noFill/>
        </p:spPr>
      </p:pic>
      <p:pic>
        <p:nvPicPr>
          <p:cNvPr id="3088" name="Picture 16" descr="C:\N\EN\School\Decal\week1\noise-monster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67400" y="3581400"/>
            <a:ext cx="2584451" cy="1938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ContrastingLef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9" name="Picture 17" descr="C:\N\EN\School\Decal\week1\IMG_3370_filtered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48400" y="3378090"/>
            <a:ext cx="2209800" cy="29465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ContrastingLeftFacing">
              <a:rot lat="623785" lon="1200000" rev="21386789"/>
            </a:camera>
            <a:lightRig rig="threePt" dir="t"/>
          </a:scene3d>
        </p:spPr>
      </p:pic>
      <p:pic>
        <p:nvPicPr>
          <p:cNvPr id="3090" name="Picture 18" descr="C:\N\EN\School\Decal\week6\news.big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48400" y="3581400"/>
            <a:ext cx="2057400" cy="2892117"/>
          </a:xfrm>
          <a:prstGeom prst="rect">
            <a:avLst/>
          </a:prstGeom>
          <a:noFill/>
        </p:spPr>
      </p:pic>
      <p:pic>
        <p:nvPicPr>
          <p:cNvPr id="3091" name="Picture 19" descr="C:\N\EN\School\Decal\week6\Canon_All_In_One_Pixma_MP500_Printer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24600" y="3962400"/>
            <a:ext cx="1828800" cy="1828800"/>
          </a:xfrm>
          <a:prstGeom prst="rect">
            <a:avLst/>
          </a:prstGeom>
          <a:noFill/>
        </p:spPr>
      </p:pic>
      <p:sp>
        <p:nvSpPr>
          <p:cNvPr id="145" name="Rectangle 144"/>
          <p:cNvSpPr/>
          <p:nvPr/>
        </p:nvSpPr>
        <p:spPr>
          <a:xfrm>
            <a:off x="-152400" y="-228600"/>
            <a:ext cx="9525000" cy="7239000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0" y="3288268"/>
            <a:ext cx="4042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How many pixels do we need?:</a:t>
            </a:r>
            <a:endParaRPr lang="en-US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0" y="3886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If you only look at pictures on the computer, 2-3MP</a:t>
            </a:r>
          </a:p>
          <a:p>
            <a:pPr lvl="0"/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If you make non-poster-size prints (4x6, 5x7, 8x10), 3-4MP</a:t>
            </a:r>
          </a:p>
          <a:p>
            <a:pPr lvl="0"/>
            <a:endParaRPr lang="en-US" sz="2400" dirty="0" smtClean="0">
              <a:solidFill>
                <a:srgbClr val="0070C0"/>
              </a:solidFill>
              <a:latin typeface="Tw Cen MT" pitchFamily="34" charset="0"/>
            </a:endParaRPr>
          </a:p>
          <a:p>
            <a:pPr lvl="0"/>
            <a:r>
              <a:rPr lang="en-US" sz="2400" dirty="0" smtClean="0">
                <a:solidFill>
                  <a:srgbClr val="0070C0"/>
                </a:solidFill>
                <a:latin typeface="Tw Cen MT" pitchFamily="34" charset="0"/>
              </a:rPr>
              <a:t>More pixels beyond this </a:t>
            </a:r>
            <a:r>
              <a:rPr lang="en-US" sz="2400" u="sng" dirty="0" smtClean="0">
                <a:solidFill>
                  <a:srgbClr val="0070C0"/>
                </a:solidFill>
                <a:latin typeface="Tw Cen MT" pitchFamily="34" charset="0"/>
              </a:rPr>
              <a:t>don’t add detail</a:t>
            </a:r>
            <a:r>
              <a:rPr lang="en-US" sz="2400" dirty="0" smtClean="0">
                <a:solidFill>
                  <a:srgbClr val="0070C0"/>
                </a:solidFill>
                <a:latin typeface="Tw Cen MT" pitchFamily="34" charset="0"/>
              </a:rPr>
              <a:t>, and contribute to </a:t>
            </a:r>
            <a:r>
              <a:rPr lang="en-US" sz="2400" u="sng" dirty="0" smtClean="0">
                <a:solidFill>
                  <a:srgbClr val="0070C0"/>
                </a:solidFill>
                <a:latin typeface="Tw Cen MT" pitchFamily="34" charset="0"/>
              </a:rPr>
              <a:t>greater noise</a:t>
            </a:r>
            <a:endParaRPr lang="en-US" sz="2400" u="sng" dirty="0">
              <a:solidFill>
                <a:srgbClr val="0070C0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8" grpId="0" uiExpand="1" build="p"/>
      <p:bldP spid="130" grpId="0" uiExpand="1" build="p"/>
      <p:bldP spid="145" grpId="0" animBg="1"/>
      <p:bldP spid="1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735" y="1600200"/>
            <a:ext cx="59625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Times New Roman" pitchFamily="18" charset="0"/>
              </a:rPr>
              <a:t>Photons collected = n + 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√n</a:t>
            </a:r>
          </a:p>
          <a:p>
            <a:endParaRPr lang="en-US" dirty="0" smtClean="0">
              <a:latin typeface="Calibri" pitchFamily="34" charset="0"/>
              <a:cs typeface="Times New Roman" pitchFamily="18" charset="0"/>
            </a:endParaRPr>
          </a:p>
          <a:p>
            <a:r>
              <a:rPr lang="en-US" dirty="0" smtClean="0">
                <a:latin typeface="Calibri" pitchFamily="34" charset="0"/>
                <a:cs typeface="Times New Roman" pitchFamily="18" charset="0"/>
              </a:rPr>
              <a:t>If n = 10,000 photons,</a:t>
            </a:r>
          </a:p>
          <a:p>
            <a:r>
              <a:rPr lang="en-US" dirty="0" smtClean="0">
                <a:latin typeface="Calibri" pitchFamily="34" charset="0"/>
                <a:cs typeface="Times New Roman" pitchFamily="18" charset="0"/>
              </a:rPr>
              <a:t>Photons collected = 10,000 </a:t>
            </a:r>
            <a:r>
              <a:rPr lang="en-US" u="sng" dirty="0" smtClean="0">
                <a:latin typeface="Calibri" pitchFamily="34" charset="0"/>
                <a:cs typeface="Times New Roman" pitchFamily="18" charset="0"/>
              </a:rPr>
              <a:t>+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√10,000 = 10,000 </a:t>
            </a:r>
            <a:r>
              <a:rPr lang="en-US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100 photons</a:t>
            </a:r>
            <a:endParaRPr lang="en-US" u="sng" dirty="0"/>
          </a:p>
        </p:txBody>
      </p:sp>
      <p:sp>
        <p:nvSpPr>
          <p:cNvPr id="33" name="Rounded Rectangle 32"/>
          <p:cNvSpPr/>
          <p:nvPr/>
        </p:nvSpPr>
        <p:spPr>
          <a:xfrm>
            <a:off x="685800" y="5715000"/>
            <a:ext cx="1219200" cy="10668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4925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03200" dir="2700000" algn="ctr">
              <a:srgbClr val="00B0F0">
                <a:alpha val="85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/>
          <p:cNvGrpSpPr/>
          <p:nvPr/>
        </p:nvGrpSpPr>
        <p:grpSpPr>
          <a:xfrm>
            <a:off x="533400" y="3200400"/>
            <a:ext cx="1371600" cy="2438400"/>
            <a:chOff x="533400" y="3200400"/>
            <a:chExt cx="1371600" cy="2438400"/>
          </a:xfrm>
        </p:grpSpPr>
        <p:grpSp>
          <p:nvGrpSpPr>
            <p:cNvPr id="8" name="Group 7"/>
            <p:cNvGrpSpPr/>
            <p:nvPr/>
          </p:nvGrpSpPr>
          <p:grpSpPr>
            <a:xfrm>
              <a:off x="533400" y="3200400"/>
              <a:ext cx="1371600" cy="2438400"/>
              <a:chOff x="533400" y="1542870"/>
              <a:chExt cx="1371600" cy="2438400"/>
            </a:xfrm>
          </p:grpSpPr>
          <p:sp>
            <p:nvSpPr>
              <p:cNvPr id="9" name="Right Bracket 8"/>
              <p:cNvSpPr/>
              <p:nvPr/>
            </p:nvSpPr>
            <p:spPr>
              <a:xfrm rot="5400000">
                <a:off x="0" y="2076270"/>
                <a:ext cx="2438400" cy="1371600"/>
              </a:xfrm>
              <a:prstGeom prst="rightBracket">
                <a:avLst/>
              </a:prstGeom>
              <a:solidFill>
                <a:schemeClr val="tx1">
                  <a:alpha val="90000"/>
                </a:schemeClr>
              </a:solidFill>
              <a:ln w="38100">
                <a:solidFill>
                  <a:schemeClr val="tx1"/>
                </a:solidFill>
              </a:ln>
              <a:scene3d>
                <a:camera prst="perspective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09600" y="26858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914400" y="25334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219200" y="26858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524000" y="23810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066800" y="23810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219200" y="2076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09600" y="23048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524000" y="22286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295400" y="2457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85800" y="25334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85800" y="35240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066800" y="35240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914400" y="32954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295400" y="32954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447800" y="30668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066800" y="29906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447800" y="35240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600200" y="2838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62000" y="30668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09600" y="3219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62000" y="2838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838200" y="21524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295400" y="2838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533400" y="4038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lba" pitchFamily="2" charset="0"/>
                  <a:cs typeface="Raavi" pitchFamily="2" charset="0"/>
                </a:rPr>
                <a:t>10,000 photons</a:t>
              </a:r>
              <a:endParaRPr lang="en-US" sz="24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lba" pitchFamily="2" charset="0"/>
                <a:cs typeface="Raavi" pitchFamily="2" charset="0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2895600" y="3200400"/>
            <a:ext cx="1371600" cy="2438400"/>
            <a:chOff x="2438400" y="3200400"/>
            <a:chExt cx="1371600" cy="2438400"/>
          </a:xfrm>
        </p:grpSpPr>
        <p:grpSp>
          <p:nvGrpSpPr>
            <p:cNvPr id="35" name="Group 34"/>
            <p:cNvGrpSpPr/>
            <p:nvPr/>
          </p:nvGrpSpPr>
          <p:grpSpPr>
            <a:xfrm>
              <a:off x="2438400" y="3200400"/>
              <a:ext cx="1371600" cy="2438400"/>
              <a:chOff x="533400" y="1542870"/>
              <a:chExt cx="1371600" cy="2438400"/>
            </a:xfrm>
          </p:grpSpPr>
          <p:sp>
            <p:nvSpPr>
              <p:cNvPr id="36" name="Right Bracket 35"/>
              <p:cNvSpPr/>
              <p:nvPr/>
            </p:nvSpPr>
            <p:spPr>
              <a:xfrm rot="5400000">
                <a:off x="0" y="2076270"/>
                <a:ext cx="2438400" cy="1371600"/>
              </a:xfrm>
              <a:prstGeom prst="rightBracket">
                <a:avLst/>
              </a:prstGeom>
              <a:solidFill>
                <a:schemeClr val="tx1">
                  <a:alpha val="90000"/>
                </a:schemeClr>
              </a:solidFill>
              <a:ln w="38100">
                <a:solidFill>
                  <a:schemeClr val="tx1"/>
                </a:solidFill>
              </a:ln>
              <a:scene3d>
                <a:camera prst="perspective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09600" y="26858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914400" y="25334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219200" y="26858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524000" y="23810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066800" y="23810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609600" y="23048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524000" y="22286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295400" y="2457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85800" y="25334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685800" y="35240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066800" y="35240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914400" y="32954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295400" y="32954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447800" y="30668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066800" y="29906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447800" y="35240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600200" y="2838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762000" y="30668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609600" y="3219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762000" y="2838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295400" y="2838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2438400" y="4038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lba" pitchFamily="2" charset="0"/>
                  <a:cs typeface="Raavi" pitchFamily="2" charset="0"/>
                </a:rPr>
                <a:t>9,900</a:t>
              </a: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lba" pitchFamily="2" charset="0"/>
                  <a:cs typeface="Raavi" pitchFamily="2" charset="0"/>
                </a:rPr>
                <a:t>photons</a:t>
              </a:r>
              <a:endParaRPr lang="en-US" sz="24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lba" pitchFamily="2" charset="0"/>
                <a:cs typeface="Raavi" pitchFamily="2" charset="0"/>
              </a:endParaRPr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2971800" y="5715000"/>
            <a:ext cx="1219200" cy="10668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4925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03200" dir="2700000" algn="ctr">
              <a:srgbClr val="00B0F0">
                <a:alpha val="85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Group 119"/>
          <p:cNvGrpSpPr/>
          <p:nvPr/>
        </p:nvGrpSpPr>
        <p:grpSpPr>
          <a:xfrm>
            <a:off x="5029200" y="3200400"/>
            <a:ext cx="1371600" cy="2438400"/>
            <a:chOff x="4267200" y="3200400"/>
            <a:chExt cx="1371600" cy="2438400"/>
          </a:xfrm>
        </p:grpSpPr>
        <p:grpSp>
          <p:nvGrpSpPr>
            <p:cNvPr id="62" name="Group 61"/>
            <p:cNvGrpSpPr/>
            <p:nvPr/>
          </p:nvGrpSpPr>
          <p:grpSpPr>
            <a:xfrm>
              <a:off x="4267200" y="3200400"/>
              <a:ext cx="1371600" cy="2438400"/>
              <a:chOff x="533400" y="1542870"/>
              <a:chExt cx="1371600" cy="2438400"/>
            </a:xfrm>
          </p:grpSpPr>
          <p:sp>
            <p:nvSpPr>
              <p:cNvPr id="63" name="Right Bracket 62"/>
              <p:cNvSpPr/>
              <p:nvPr/>
            </p:nvSpPr>
            <p:spPr>
              <a:xfrm rot="5400000">
                <a:off x="0" y="2076270"/>
                <a:ext cx="2438400" cy="1371600"/>
              </a:xfrm>
              <a:prstGeom prst="rightBracket">
                <a:avLst/>
              </a:prstGeom>
              <a:solidFill>
                <a:schemeClr val="tx1">
                  <a:alpha val="90000"/>
                </a:schemeClr>
              </a:solidFill>
              <a:ln w="38100">
                <a:solidFill>
                  <a:schemeClr val="tx1"/>
                </a:solidFill>
              </a:ln>
              <a:scene3d>
                <a:camera prst="perspective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609600" y="26858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914400" y="25334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219200" y="26858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524000" y="23810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1066800" y="23810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1219200" y="2076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609600" y="23048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524000" y="22286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295400" y="2457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" y="25334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685800" y="35240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066800" y="35240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914400" y="32954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295400" y="32954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447800" y="30668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1066800" y="29906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447800" y="35240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600200" y="2838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762000" y="30668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609600" y="3219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762000" y="2838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838200" y="21524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295400" y="2838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609600" y="2076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914400" y="19238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4267200" y="4038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lba" pitchFamily="2" charset="0"/>
                  <a:cs typeface="Raavi" pitchFamily="2" charset="0"/>
                </a:rPr>
                <a:t>10,100</a:t>
              </a: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lba" pitchFamily="2" charset="0"/>
                  <a:cs typeface="Raavi" pitchFamily="2" charset="0"/>
                </a:rPr>
                <a:t>photons</a:t>
              </a:r>
              <a:endParaRPr lang="en-US" sz="24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lba" pitchFamily="2" charset="0"/>
                <a:cs typeface="Raavi" pitchFamily="2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7239000" y="3200400"/>
            <a:ext cx="1371600" cy="2438400"/>
            <a:chOff x="6019800" y="3200400"/>
            <a:chExt cx="1371600" cy="2438400"/>
          </a:xfrm>
        </p:grpSpPr>
        <p:grpSp>
          <p:nvGrpSpPr>
            <p:cNvPr id="88" name="Group 87"/>
            <p:cNvGrpSpPr/>
            <p:nvPr/>
          </p:nvGrpSpPr>
          <p:grpSpPr>
            <a:xfrm>
              <a:off x="6019800" y="3200400"/>
              <a:ext cx="1371600" cy="2438400"/>
              <a:chOff x="533400" y="1542870"/>
              <a:chExt cx="1371600" cy="2438400"/>
            </a:xfrm>
          </p:grpSpPr>
          <p:sp>
            <p:nvSpPr>
              <p:cNvPr id="89" name="Right Bracket 88"/>
              <p:cNvSpPr/>
              <p:nvPr/>
            </p:nvSpPr>
            <p:spPr>
              <a:xfrm rot="5400000">
                <a:off x="0" y="2076270"/>
                <a:ext cx="2438400" cy="1371600"/>
              </a:xfrm>
              <a:prstGeom prst="rightBracket">
                <a:avLst/>
              </a:prstGeom>
              <a:solidFill>
                <a:schemeClr val="tx1">
                  <a:alpha val="90000"/>
                </a:schemeClr>
              </a:solidFill>
              <a:ln w="38100">
                <a:solidFill>
                  <a:schemeClr val="tx1"/>
                </a:solidFill>
              </a:ln>
              <a:scene3d>
                <a:camera prst="perspective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609600" y="26858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914400" y="25334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219200" y="26858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1524000" y="23810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066800" y="23810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219200" y="2076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609600" y="23048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1524000" y="22286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1295400" y="2457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685800" y="25334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685800" y="35240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066800" y="35240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914400" y="32954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1295400" y="32954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1447800" y="30668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1066800" y="29906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447800" y="35240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600200" y="2838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762000" y="30668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609600" y="3219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762000" y="2838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295400" y="2838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6019800" y="4038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lba" pitchFamily="2" charset="0"/>
                  <a:cs typeface="Raavi" pitchFamily="2" charset="0"/>
                </a:rPr>
                <a:t>9,950</a:t>
              </a: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lba" pitchFamily="2" charset="0"/>
                  <a:cs typeface="Raavi" pitchFamily="2" charset="0"/>
                </a:rPr>
                <a:t>photons</a:t>
              </a:r>
              <a:endParaRPr lang="en-US" sz="24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lba" pitchFamily="2" charset="0"/>
                <a:cs typeface="Raavi" pitchFamily="2" charset="0"/>
              </a:endParaRPr>
            </a:p>
          </p:txBody>
        </p:sp>
      </p:grpSp>
      <p:sp>
        <p:nvSpPr>
          <p:cNvPr id="114" name="Rounded Rectangle 113"/>
          <p:cNvSpPr/>
          <p:nvPr/>
        </p:nvSpPr>
        <p:spPr>
          <a:xfrm>
            <a:off x="5105400" y="5715000"/>
            <a:ext cx="1219200" cy="1066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4925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03200" dir="2700000" algn="ctr">
              <a:srgbClr val="00B0F0">
                <a:alpha val="85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ounded Rectangle 114"/>
          <p:cNvSpPr/>
          <p:nvPr/>
        </p:nvSpPr>
        <p:spPr>
          <a:xfrm>
            <a:off x="7315200" y="5715000"/>
            <a:ext cx="1219200" cy="106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4925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03200" dir="2700000" algn="ctr">
              <a:srgbClr val="00B0F0">
                <a:alpha val="85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Arrow Connector 124"/>
          <p:cNvCxnSpPr/>
          <p:nvPr/>
        </p:nvCxnSpPr>
        <p:spPr>
          <a:xfrm rot="5400000">
            <a:off x="3695700" y="2247900"/>
            <a:ext cx="3962400" cy="3276600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rot="5400000">
            <a:off x="4686300" y="3162300"/>
            <a:ext cx="3886200" cy="137160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rot="16200000" flipH="1">
            <a:off x="5715000" y="3505200"/>
            <a:ext cx="3810000" cy="609600"/>
          </a:xfrm>
          <a:prstGeom prst="straightConnector1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9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9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7200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√n, so what?</a:t>
            </a:r>
            <a:endParaRPr lang="en-US" sz="7200" dirty="0">
              <a:solidFill>
                <a:srgbClr val="0070C0"/>
              </a:solidFill>
              <a:latin typeface="Tw Cen MT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981200" y="13716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C00000"/>
                </a:solidFill>
                <a:latin typeface="Calibri" pitchFamily="34" charset="0"/>
              </a:rPr>
              <a:t>Variable brightness = noise!</a:t>
            </a:r>
            <a:endParaRPr lang="en-US" sz="36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32771" name="Picture 3" descr="C:\N\EN\School\Decal\week1\noise-mon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38350"/>
            <a:ext cx="6426200" cy="4819650"/>
          </a:xfrm>
          <a:prstGeom prst="rect">
            <a:avLst/>
          </a:prstGeom>
          <a:noFill/>
        </p:spPr>
      </p:pic>
      <p:sp>
        <p:nvSpPr>
          <p:cNvPr id="136" name="TextBox 135"/>
          <p:cNvSpPr txBox="1"/>
          <p:nvPr/>
        </p:nvSpPr>
        <p:spPr>
          <a:xfrm>
            <a:off x="76200" y="5934670"/>
            <a:ext cx="2362200" cy="92333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  <a:latin typeface="Agency FB" pitchFamily="34" charset="0"/>
              </a:rPr>
              <a:t>Noise monster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gency FB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One of the photographer’s worst enemies</a:t>
            </a:r>
            <a:endParaRPr lang="en-US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925" decel="100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1925" decel="100000"/>
                                        <p:tgtEl>
                                          <p:spTgt spid="327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1925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925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3" grpId="0" animBg="1"/>
      <p:bldP spid="61" grpId="0" animBg="1"/>
      <p:bldP spid="114" grpId="0" animBg="1"/>
      <p:bldP spid="115" grpId="0" animBg="1"/>
      <p:bldP spid="137" grpId="0" animBg="1"/>
      <p:bldP spid="5" grpId="0"/>
      <p:bldP spid="133" grpId="0"/>
      <p:bldP spid="1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381000" y="0"/>
          <a:ext cx="87630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-1971533" y="2993134"/>
            <a:ext cx="4312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Proportion of Photon Fluctuation (√(n)/n)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62400" y="64008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304800" y="0"/>
          <a:ext cx="88392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-1971533" y="2993134"/>
            <a:ext cx="4312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Proportion of Photon Fluctuation (√(n)/n)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64008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304800" y="0"/>
          <a:ext cx="88392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-1971533" y="2885934"/>
            <a:ext cx="4312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Proportion of Photon Fluctuation (√(n)/n)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62400" y="64008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304800" y="0"/>
          <a:ext cx="88392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-1971533" y="2993134"/>
            <a:ext cx="4312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Proportion of Photon Fluctuation (√(n)/n)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64008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304800" y="0"/>
          <a:ext cx="88392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-1971533" y="2993134"/>
            <a:ext cx="4312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Proportion of Photon Fluctuation (√(n)/n)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648866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Photons</a:t>
            </a:r>
            <a:endParaRPr lang="en-US" dirty="0"/>
          </a:p>
        </p:txBody>
      </p:sp>
      <p:pic>
        <p:nvPicPr>
          <p:cNvPr id="2050" name="Picture 2" descr="C:\N\EN\School\Decal\week6\Canon-A570IS-Front-angl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1066800"/>
            <a:ext cx="1552575" cy="122512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038600" y="1066800"/>
            <a:ext cx="2667000" cy="1569660"/>
          </a:xfrm>
          <a:prstGeom prst="rect">
            <a:avLst/>
          </a:prstGeom>
          <a:solidFill>
            <a:schemeClr val="tx1">
              <a:alpha val="7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bg1"/>
                </a:solidFill>
                <a:latin typeface="Tw Cen MT" pitchFamily="34" charset="0"/>
              </a:rPr>
              <a:t>Canon A570IS</a:t>
            </a:r>
          </a:p>
          <a:p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7.1 Megapixels</a:t>
            </a:r>
          </a:p>
          <a:p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1/2.5” sensor</a:t>
            </a:r>
          </a:p>
          <a:p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5.76 x 4.29mm (24.7mm</a:t>
            </a:r>
            <a:r>
              <a:rPr lang="en-US" baseline="30000" dirty="0" smtClean="0">
                <a:solidFill>
                  <a:schemeClr val="bg1"/>
                </a:solidFill>
                <a:latin typeface="Tw Cen MT" pitchFamily="34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)</a:t>
            </a:r>
          </a:p>
          <a:p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Density: 3.48 </a:t>
            </a:r>
            <a:r>
              <a:rPr lang="el-GR" sz="1600" dirty="0" smtClean="0">
                <a:solidFill>
                  <a:schemeClr val="bg1"/>
                </a:solidFill>
                <a:latin typeface="Arial"/>
                <a:cs typeface="Arial"/>
              </a:rPr>
              <a:t>μ</a:t>
            </a:r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m</a:t>
            </a:r>
            <a:r>
              <a:rPr lang="en-US" baseline="30000" dirty="0" smtClean="0">
                <a:solidFill>
                  <a:schemeClr val="bg1"/>
                </a:solidFill>
                <a:latin typeface="Tw Cen MT" pitchFamily="34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/pixel</a:t>
            </a:r>
            <a:endParaRPr lang="en-US" dirty="0">
              <a:solidFill>
                <a:schemeClr val="bg1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C:\N\EN\School\Decal\week6\dpreview\dcresource set\crops\ISO0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505200"/>
            <a:ext cx="2971800" cy="2971800"/>
          </a:xfrm>
          <a:prstGeom prst="rect">
            <a:avLst/>
          </a:prstGeom>
          <a:noFill/>
        </p:spPr>
      </p:pic>
      <p:pic>
        <p:nvPicPr>
          <p:cNvPr id="1041" name="Picture 17" descr="C:\N\EN\School\Decal\week6\dpreview\dcresource set\crops\ISO1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505200"/>
            <a:ext cx="2971800" cy="2971800"/>
          </a:xfrm>
          <a:prstGeom prst="rect">
            <a:avLst/>
          </a:prstGeom>
          <a:noFill/>
        </p:spPr>
      </p:pic>
      <p:pic>
        <p:nvPicPr>
          <p:cNvPr id="1042" name="Picture 18" descr="C:\N\EN\School\Decal\week6\dpreview\dcresource set\crops\ISO01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800"/>
            <a:ext cx="2971800" cy="2971800"/>
          </a:xfrm>
          <a:prstGeom prst="rect">
            <a:avLst/>
          </a:prstGeom>
          <a:noFill/>
        </p:spPr>
      </p:pic>
      <p:pic>
        <p:nvPicPr>
          <p:cNvPr id="1043" name="Picture 19" descr="C:\N\EN\School\Decal\week6\dpreview\dcresource set\crops\ISO02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304800"/>
            <a:ext cx="2971800" cy="2971800"/>
          </a:xfrm>
          <a:prstGeom prst="rect">
            <a:avLst/>
          </a:prstGeom>
          <a:noFill/>
        </p:spPr>
      </p:pic>
      <p:pic>
        <p:nvPicPr>
          <p:cNvPr id="1044" name="Picture 20" descr="C:\N\EN\School\Decal\week6\dpreview\dcresource set\crops\ISO04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304800"/>
            <a:ext cx="2971800" cy="29718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52400" y="2819400"/>
            <a:ext cx="966931" cy="369332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ISO100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0400" y="2819400"/>
            <a:ext cx="966931" cy="369332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ISO200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4600" y="2819400"/>
            <a:ext cx="966931" cy="369332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ISO400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6096000"/>
            <a:ext cx="966931" cy="369332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ISO800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20028" y="6096000"/>
            <a:ext cx="1095172" cy="369332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ISO1600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3459540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bg1"/>
                </a:solidFill>
                <a:latin typeface="Tw Cen MT" pitchFamily="34" charset="0"/>
              </a:rPr>
              <a:t>Canon A570IS</a:t>
            </a:r>
          </a:p>
          <a:p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7.1 Megapixels</a:t>
            </a:r>
          </a:p>
          <a:p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1/2.5” sensor</a:t>
            </a:r>
          </a:p>
          <a:p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5.74 x 4.3mm (24.7mm</a:t>
            </a:r>
            <a:r>
              <a:rPr lang="en-US" baseline="30000" dirty="0" smtClean="0">
                <a:solidFill>
                  <a:schemeClr val="bg1"/>
                </a:solidFill>
                <a:latin typeface="Tw Cen MT" pitchFamily="34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)</a:t>
            </a:r>
          </a:p>
          <a:p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Density: 3.48 </a:t>
            </a:r>
            <a:r>
              <a:rPr lang="el-GR" sz="1600" dirty="0" smtClean="0">
                <a:solidFill>
                  <a:schemeClr val="bg1"/>
                </a:solidFill>
                <a:latin typeface="Arial"/>
                <a:cs typeface="Arial"/>
              </a:rPr>
              <a:t>μ</a:t>
            </a:r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m</a:t>
            </a:r>
            <a:r>
              <a:rPr lang="en-US" baseline="30000" dirty="0" smtClean="0">
                <a:solidFill>
                  <a:schemeClr val="bg1"/>
                </a:solidFill>
                <a:latin typeface="Tw Cen MT" pitchFamily="34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/pixel</a:t>
            </a:r>
            <a:endParaRPr lang="en-US" dirty="0">
              <a:solidFill>
                <a:schemeClr val="bg1"/>
              </a:solidFill>
              <a:latin typeface="Tw Cen MT" pitchFamily="34" charset="0"/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76200" y="5105400"/>
          <a:ext cx="2763078" cy="1588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TextBox 1"/>
          <p:cNvSpPr txBox="1"/>
          <p:nvPr/>
        </p:nvSpPr>
        <p:spPr>
          <a:xfrm>
            <a:off x="2209800" y="5943600"/>
            <a:ext cx="609600" cy="22422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/>
              <a:t>100</a:t>
            </a:r>
            <a:endParaRPr lang="en-US" sz="1000" b="1" dirty="0"/>
          </a:p>
        </p:txBody>
      </p:sp>
      <p:sp>
        <p:nvSpPr>
          <p:cNvPr id="17" name="TextBox 1"/>
          <p:cNvSpPr txBox="1"/>
          <p:nvPr/>
        </p:nvSpPr>
        <p:spPr>
          <a:xfrm>
            <a:off x="1447800" y="5871779"/>
            <a:ext cx="609600" cy="22422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/>
              <a:t>200</a:t>
            </a:r>
            <a:endParaRPr lang="en-US" sz="1000" b="1" dirty="0"/>
          </a:p>
        </p:txBody>
      </p:sp>
      <p:sp>
        <p:nvSpPr>
          <p:cNvPr id="18" name="TextBox 1"/>
          <p:cNvSpPr txBox="1"/>
          <p:nvPr/>
        </p:nvSpPr>
        <p:spPr>
          <a:xfrm>
            <a:off x="990600" y="5719379"/>
            <a:ext cx="609600" cy="22422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/>
              <a:t>400</a:t>
            </a:r>
            <a:endParaRPr lang="en-US" sz="1000" b="1" dirty="0"/>
          </a:p>
        </p:txBody>
      </p:sp>
      <p:sp>
        <p:nvSpPr>
          <p:cNvPr id="19" name="TextBox 1"/>
          <p:cNvSpPr txBox="1"/>
          <p:nvPr/>
        </p:nvSpPr>
        <p:spPr>
          <a:xfrm>
            <a:off x="838200" y="5486400"/>
            <a:ext cx="609600" cy="22422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/>
              <a:t>800</a:t>
            </a:r>
            <a:endParaRPr lang="en-US" sz="1000" b="1" dirty="0"/>
          </a:p>
        </p:txBody>
      </p:sp>
      <p:sp>
        <p:nvSpPr>
          <p:cNvPr id="20" name="TextBox 1"/>
          <p:cNvSpPr txBox="1"/>
          <p:nvPr/>
        </p:nvSpPr>
        <p:spPr>
          <a:xfrm>
            <a:off x="685800" y="5257800"/>
            <a:ext cx="609600" cy="22422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/>
              <a:t>1600</a:t>
            </a:r>
            <a:endParaRPr lang="en-US" sz="1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352356" y="6550223"/>
            <a:ext cx="1779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ndy" pitchFamily="66" charset="0"/>
              </a:rPr>
              <a:t>images: dcresource.com</a:t>
            </a:r>
            <a:endParaRPr lang="en-US" sz="1400" dirty="0">
              <a:solidFill>
                <a:schemeClr val="bg1"/>
              </a:solidFill>
              <a:latin typeface="And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/>
          <p:nvPr/>
        </p:nvGraphicFramePr>
        <p:xfrm>
          <a:off x="87086" y="5061857"/>
          <a:ext cx="2808514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40" name="Picture 16" descr="C:\N\EN\School\Decal\week6\dpreview\dcresource set\crops\ISO080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48000" y="3505200"/>
            <a:ext cx="2971800" cy="2971800"/>
          </a:xfrm>
          <a:prstGeom prst="rect">
            <a:avLst/>
          </a:prstGeom>
          <a:noFill/>
        </p:spPr>
      </p:pic>
      <p:pic>
        <p:nvPicPr>
          <p:cNvPr id="1041" name="Picture 17" descr="C:\N\EN\School\Decal\week6\dpreview\dcresource set\crops\ISO1600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172200" y="3505200"/>
            <a:ext cx="2971800" cy="2971800"/>
          </a:xfrm>
          <a:prstGeom prst="rect">
            <a:avLst/>
          </a:prstGeom>
          <a:noFill/>
        </p:spPr>
      </p:pic>
      <p:pic>
        <p:nvPicPr>
          <p:cNvPr id="1042" name="Picture 18" descr="C:\N\EN\School\Decal\week6\dpreview\dcresource set\crops\ISO0100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0" y="304800"/>
            <a:ext cx="2971800" cy="2971800"/>
          </a:xfrm>
          <a:prstGeom prst="rect">
            <a:avLst/>
          </a:prstGeom>
          <a:noFill/>
        </p:spPr>
      </p:pic>
      <p:pic>
        <p:nvPicPr>
          <p:cNvPr id="1043" name="Picture 19" descr="C:\N\EN\School\Decal\week6\dpreview\dcresource set\crops\ISO0200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048000" y="304800"/>
            <a:ext cx="2971800" cy="2971800"/>
          </a:xfrm>
          <a:prstGeom prst="rect">
            <a:avLst/>
          </a:prstGeom>
          <a:noFill/>
        </p:spPr>
      </p:pic>
      <p:pic>
        <p:nvPicPr>
          <p:cNvPr id="1044" name="Picture 20" descr="C:\N\EN\School\Decal\week6\dpreview\dcresource set\crops\ISO0400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172200" y="304800"/>
            <a:ext cx="2971800" cy="29718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52400" y="2819400"/>
            <a:ext cx="966931" cy="369332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ISO100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0400" y="2819400"/>
            <a:ext cx="966931" cy="369332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ISO200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4600" y="2819400"/>
            <a:ext cx="966931" cy="369332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ISO400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6096000"/>
            <a:ext cx="966931" cy="369332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ISO800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20028" y="6096000"/>
            <a:ext cx="1095172" cy="369332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ISO1600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3459540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bg1"/>
                </a:solidFill>
                <a:latin typeface="Tw Cen MT" pitchFamily="34" charset="0"/>
              </a:rPr>
              <a:t>Fuji F30</a:t>
            </a:r>
          </a:p>
          <a:p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6.1 Megapixels</a:t>
            </a:r>
          </a:p>
          <a:p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1/1.7” sensor</a:t>
            </a:r>
          </a:p>
          <a:p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7.7 x 5.77mm (44.4mm</a:t>
            </a:r>
            <a:r>
              <a:rPr lang="en-US" baseline="30000" dirty="0" smtClean="0">
                <a:solidFill>
                  <a:schemeClr val="bg1"/>
                </a:solidFill>
                <a:latin typeface="Tw Cen MT" pitchFamily="34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)</a:t>
            </a:r>
          </a:p>
          <a:p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Density: 7.27 </a:t>
            </a:r>
            <a:r>
              <a:rPr lang="el-GR" sz="1600" dirty="0" smtClean="0">
                <a:solidFill>
                  <a:schemeClr val="bg1"/>
                </a:solidFill>
                <a:latin typeface="Arial"/>
                <a:cs typeface="Arial"/>
              </a:rPr>
              <a:t>μ</a:t>
            </a:r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m</a:t>
            </a:r>
            <a:r>
              <a:rPr lang="en-US" baseline="30000" dirty="0" smtClean="0">
                <a:solidFill>
                  <a:schemeClr val="bg1"/>
                </a:solidFill>
                <a:latin typeface="Tw Cen MT" pitchFamily="34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/pixel</a:t>
            </a:r>
            <a:endParaRPr lang="en-US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2209800" y="5943600"/>
            <a:ext cx="609600" cy="22422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/>
              <a:t>100</a:t>
            </a:r>
            <a:endParaRPr lang="en-US" sz="1000" b="1" dirty="0"/>
          </a:p>
        </p:txBody>
      </p:sp>
      <p:sp>
        <p:nvSpPr>
          <p:cNvPr id="17" name="TextBox 1"/>
          <p:cNvSpPr txBox="1"/>
          <p:nvPr/>
        </p:nvSpPr>
        <p:spPr>
          <a:xfrm>
            <a:off x="1371600" y="5871779"/>
            <a:ext cx="609600" cy="22422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/>
              <a:t>200</a:t>
            </a:r>
            <a:endParaRPr lang="en-US" sz="1000" b="1" dirty="0"/>
          </a:p>
        </p:txBody>
      </p:sp>
      <p:sp>
        <p:nvSpPr>
          <p:cNvPr id="18" name="TextBox 1"/>
          <p:cNvSpPr txBox="1"/>
          <p:nvPr/>
        </p:nvSpPr>
        <p:spPr>
          <a:xfrm>
            <a:off x="990600" y="5795579"/>
            <a:ext cx="609600" cy="22422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/>
              <a:t>400</a:t>
            </a:r>
            <a:endParaRPr lang="en-US" sz="1000" b="1" dirty="0"/>
          </a:p>
        </p:txBody>
      </p:sp>
      <p:sp>
        <p:nvSpPr>
          <p:cNvPr id="19" name="TextBox 1"/>
          <p:cNvSpPr txBox="1"/>
          <p:nvPr/>
        </p:nvSpPr>
        <p:spPr>
          <a:xfrm>
            <a:off x="762000" y="5643179"/>
            <a:ext cx="609600" cy="22422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/>
              <a:t>800</a:t>
            </a:r>
            <a:endParaRPr lang="en-US" sz="1000" b="1" dirty="0"/>
          </a:p>
        </p:txBody>
      </p:sp>
      <p:sp>
        <p:nvSpPr>
          <p:cNvPr id="20" name="TextBox 1"/>
          <p:cNvSpPr txBox="1"/>
          <p:nvPr/>
        </p:nvSpPr>
        <p:spPr>
          <a:xfrm>
            <a:off x="533400" y="5414579"/>
            <a:ext cx="609600" cy="22422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/>
              <a:t>1600</a:t>
            </a:r>
            <a:endParaRPr lang="en-US" sz="1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352356" y="6550223"/>
            <a:ext cx="1779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ndy" pitchFamily="66" charset="0"/>
              </a:rPr>
              <a:t>images: dcresource.com</a:t>
            </a:r>
            <a:endParaRPr lang="en-US" sz="1400" dirty="0">
              <a:solidFill>
                <a:schemeClr val="bg1"/>
              </a:solidFill>
              <a:latin typeface="And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6523</TotalTime>
  <Words>579</Words>
  <Application>Microsoft PowerPoint</Application>
  <PresentationFormat>On-screen Show (4:3)</PresentationFormat>
  <Paragraphs>164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Tw Cen MT</vt:lpstr>
      <vt:lpstr>Calibri</vt:lpstr>
      <vt:lpstr>Times New Roman</vt:lpstr>
      <vt:lpstr>Alba</vt:lpstr>
      <vt:lpstr>Raavi</vt:lpstr>
      <vt:lpstr>Agency FB</vt:lpstr>
      <vt:lpstr>Andy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Nathan</dc:creator>
  <cp:lastModifiedBy>Nathan Yan</cp:lastModifiedBy>
  <cp:revision>718</cp:revision>
  <dcterms:created xsi:type="dcterms:W3CDTF">2007-02-14T07:08:26Z</dcterms:created>
  <dcterms:modified xsi:type="dcterms:W3CDTF">2007-10-12T09:11:48Z</dcterms:modified>
</cp:coreProperties>
</file>