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92" r:id="rId2"/>
    <p:sldId id="293" r:id="rId3"/>
    <p:sldId id="289" r:id="rId4"/>
    <p:sldId id="290" r:id="rId5"/>
    <p:sldId id="291" r:id="rId6"/>
  </p:sldIdLst>
  <p:sldSz cx="9144000" cy="6858000" type="screen4x3"/>
  <p:notesSz cx="6858000" cy="9144000"/>
  <p:embeddedFontLst>
    <p:embeddedFont>
      <p:font typeface="Trebuchet MS" pitchFamily="34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FF99"/>
    <a:srgbClr val="FF6699"/>
    <a:srgbClr val="FF33FF"/>
    <a:srgbClr val="FF4633"/>
    <a:srgbClr val="FF5001"/>
    <a:srgbClr val="FF5F33"/>
    <a:srgbClr val="66FF33"/>
    <a:srgbClr val="66FF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8483" autoAdjust="0"/>
    <p:restoredTop sz="94429" autoAdjust="0"/>
  </p:normalViewPr>
  <p:slideViewPr>
    <p:cSldViewPr>
      <p:cViewPr>
        <p:scale>
          <a:sx n="50" d="100"/>
          <a:sy n="50" d="100"/>
        </p:scale>
        <p:origin x="-1242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5D6EC-DC0F-45EC-9CCF-D6238E00BA0F}" type="datetimeFigureOut">
              <a:rPr lang="en-US" smtClean="0"/>
              <a:pPr/>
              <a:t>10/18/2007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DDFD8-A86B-4F39-9BA5-6B659221F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5DFA1-048D-4CCB-AD00-C4F1098E4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F0925-C3DB-4BC3-B12F-5F91873ECE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24A1E-6757-4936-A465-9C92858BD7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6FB33E-E9C8-4B1C-9554-99F5829640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08BB48-5D89-42F7-BF3E-0B4A22B34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1C2A9-E046-40B4-9FBE-84F69C6346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2179D-1FB4-40CA-A8F6-0370D4C42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0242C-EAF0-454E-9DE9-6B5CA824F3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F4DD9-45F2-4A2F-842D-5F6F461C0E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5235D-53B5-4447-BEBA-970500D3A3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06ED5-F88D-4B2D-9FA3-2CB062B5C4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7ACB3-C56E-449F-AC63-961624133D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BA674-0B45-4609-BEEC-BA94BC628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F7BE43-A323-4519-AA0F-AA7439805D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N\EN\School\Decal\week6\Film\digital_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6954716"/>
          </a:xfrm>
          <a:prstGeom prst="rect">
            <a:avLst/>
          </a:prstGeom>
          <a:noFill/>
        </p:spPr>
      </p:pic>
      <p:pic>
        <p:nvPicPr>
          <p:cNvPr id="3075" name="Picture 3" descr="C:\N\EN\School\Decal\week6\Film\film_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1" y="0"/>
            <a:ext cx="51435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62200" y="0"/>
            <a:ext cx="4116833" cy="1200329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 pitchFamily="34" charset="0"/>
              </a:rPr>
              <a:t>Canon 20D vs. Film</a:t>
            </a:r>
          </a:p>
          <a:p>
            <a:pPr algn="ctr"/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 pitchFamily="34" charset="0"/>
              </a:rPr>
              <a:t>ISO400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N\EN\School\Decal\week6\Film\film_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728801" cy="6858000"/>
          </a:xfrm>
          <a:prstGeom prst="rect">
            <a:avLst/>
          </a:prstGeom>
          <a:noFill/>
        </p:spPr>
      </p:pic>
      <p:pic>
        <p:nvPicPr>
          <p:cNvPr id="4099" name="Picture 3" descr="C:\N\EN\School\Decal\week6\Film\digital_1600.jpg"/>
          <p:cNvPicPr>
            <a:picLocks noChangeAspect="1" noChangeArrowheads="1"/>
          </p:cNvPicPr>
          <p:nvPr/>
        </p:nvPicPr>
        <p:blipFill>
          <a:blip r:embed="rId3"/>
          <a:srcRect r="15520"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62200" y="0"/>
            <a:ext cx="4116833" cy="1200329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 pitchFamily="34" charset="0"/>
              </a:rPr>
              <a:t>Canon 20D vs. Film</a:t>
            </a:r>
          </a:p>
          <a:p>
            <a:pPr algn="ctr"/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 pitchFamily="34" charset="0"/>
              </a:rPr>
              <a:t>ISO1600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C:\N\EN\School\Decal\week6\dpreview\10mp\1600\crop\FZ50_ISO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</p:spPr>
      </p:pic>
      <p:pic>
        <p:nvPicPr>
          <p:cNvPr id="4107" name="Picture 11" descr="C:\N\EN\School\Decal\week6\dpreview\10mp\1600\crop\SONYW80-ISO1600v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3048000" cy="3048000"/>
          </a:xfrm>
          <a:prstGeom prst="rect">
            <a:avLst/>
          </a:prstGeom>
          <a:noFill/>
        </p:spPr>
      </p:pic>
      <p:pic>
        <p:nvPicPr>
          <p:cNvPr id="4108" name="Picture 12" descr="C:\N\EN\School\Decal\week6\dpreview\10mp\1600\crop\canonG7-ISO1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0"/>
            <a:ext cx="3048000" cy="3048000"/>
          </a:xfrm>
          <a:prstGeom prst="rect">
            <a:avLst/>
          </a:prstGeom>
          <a:noFill/>
        </p:spPr>
      </p:pic>
      <p:pic>
        <p:nvPicPr>
          <p:cNvPr id="4109" name="Picture 13" descr="C:\N\EN\School\Decal\week6\dpreview\10mp\1600\crop\EOS350D_ISO16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133600"/>
            <a:ext cx="2971800" cy="2971800"/>
          </a:xfrm>
          <a:prstGeom prst="rect">
            <a:avLst/>
          </a:prstGeom>
          <a:noFill/>
        </p:spPr>
      </p:pic>
      <p:pic>
        <p:nvPicPr>
          <p:cNvPr id="4110" name="Picture 14" descr="C:\N\EN\School\Decal\week6\dpreview\10mp\1600\crop\Fuji_F30_ISO16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48000" cy="304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971800" y="0"/>
            <a:ext cx="140397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Fuji F30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44.4mm</a:t>
            </a:r>
            <a:r>
              <a:rPr lang="en-US" sz="1600" baseline="30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US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7.27 </a:t>
            </a:r>
            <a:r>
              <a:rPr lang="el-GR" sz="1600" dirty="0" smtClean="0">
                <a:solidFill>
                  <a:schemeClr val="bg1"/>
                </a:solidFill>
                <a:latin typeface="Calibri" pitchFamily="34" charset="0"/>
                <a:cs typeface="Arial"/>
              </a:rPr>
              <a:t>μ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m</a:t>
            </a:r>
            <a:r>
              <a:rPr lang="en-US" sz="1600" baseline="30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/pixel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15626" y="5965448"/>
            <a:ext cx="140397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Sony W80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24.7mm</a:t>
            </a:r>
            <a:r>
              <a:rPr lang="en-US" sz="1600" baseline="30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US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3.42 </a:t>
            </a:r>
            <a:r>
              <a:rPr lang="el-GR" sz="1600" dirty="0" smtClean="0">
                <a:solidFill>
                  <a:schemeClr val="bg1"/>
                </a:solidFill>
                <a:latin typeface="Calibri" pitchFamily="34" charset="0"/>
                <a:cs typeface="Arial"/>
              </a:rPr>
              <a:t>μ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m</a:t>
            </a:r>
            <a:r>
              <a:rPr lang="en-US" sz="1600" baseline="30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/pixel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9600" y="5218093"/>
            <a:ext cx="178722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Panasonic FZ50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38.2mm</a:t>
            </a:r>
            <a:r>
              <a:rPr lang="en-US" sz="1600" baseline="30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US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3.78 </a:t>
            </a:r>
            <a:r>
              <a:rPr lang="el-GR" sz="1600" dirty="0" smtClean="0">
                <a:solidFill>
                  <a:schemeClr val="bg1"/>
                </a:solidFill>
                <a:latin typeface="Calibri" pitchFamily="34" charset="0"/>
                <a:cs typeface="Arial"/>
              </a:rPr>
              <a:t>μ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m</a:t>
            </a:r>
            <a:r>
              <a:rPr lang="en-US" sz="1600" baseline="30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/pixel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6800" y="0"/>
            <a:ext cx="140397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Canon G7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38.2mm</a:t>
            </a:r>
            <a:r>
              <a:rPr lang="en-US" sz="1600" baseline="30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US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3.82 </a:t>
            </a:r>
            <a:r>
              <a:rPr lang="el-GR" sz="1600" dirty="0" smtClean="0">
                <a:solidFill>
                  <a:schemeClr val="bg1"/>
                </a:solidFill>
                <a:latin typeface="Calibri" pitchFamily="34" charset="0"/>
                <a:cs typeface="Arial"/>
              </a:rPr>
              <a:t>μ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m</a:t>
            </a:r>
            <a:r>
              <a:rPr lang="en-US" sz="1600" baseline="30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/pixel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1219200"/>
            <a:ext cx="180722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Canon Rebel XT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328.56mm</a:t>
            </a:r>
            <a:r>
              <a:rPr lang="en-US" sz="1600" baseline="30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US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41.07 </a:t>
            </a:r>
            <a:r>
              <a:rPr lang="el-GR" sz="1600" dirty="0" smtClean="0">
                <a:solidFill>
                  <a:schemeClr val="bg1"/>
                </a:solidFill>
                <a:latin typeface="Calibri" pitchFamily="34" charset="0"/>
                <a:cs typeface="Arial"/>
              </a:rPr>
              <a:t>μ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m</a:t>
            </a:r>
            <a:r>
              <a:rPr lang="en-US" sz="1600" baseline="30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/pixel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N\EN\School\Decal\week6\tut_imagenoise_chro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49269"/>
            <a:ext cx="952500" cy="952500"/>
          </a:xfrm>
          <a:prstGeom prst="rect">
            <a:avLst/>
          </a:prstGeom>
          <a:noFill/>
        </p:spPr>
      </p:pic>
      <p:pic>
        <p:nvPicPr>
          <p:cNvPr id="1027" name="Picture 3" descr="C:\N\EN\School\Decal\week6\tut_imagenoise_chromalu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735169"/>
            <a:ext cx="952500" cy="952500"/>
          </a:xfrm>
          <a:prstGeom prst="rect">
            <a:avLst/>
          </a:prstGeom>
          <a:noFill/>
        </p:spPr>
      </p:pic>
      <p:pic>
        <p:nvPicPr>
          <p:cNvPr id="1028" name="Picture 4" descr="C:\N\EN\School\Decal\week6\tut_imagenoise_lu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144869"/>
            <a:ext cx="952500" cy="9525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>
            <a:stCxn id="1026" idx="3"/>
          </p:cNvCxnSpPr>
          <p:nvPr/>
        </p:nvCxnSpPr>
        <p:spPr>
          <a:xfrm>
            <a:off x="1714500" y="2725519"/>
            <a:ext cx="3162300" cy="13857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028" idx="3"/>
          </p:cNvCxnSpPr>
          <p:nvPr/>
        </p:nvCxnSpPr>
        <p:spPr>
          <a:xfrm flipV="1">
            <a:off x="1714500" y="4306669"/>
            <a:ext cx="3161785" cy="13144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8600" y="1334869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Chrominance Noise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Variation in color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6211669"/>
            <a:ext cx="2450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Luminance Noise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Variation in brightness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09053" y="0"/>
            <a:ext cx="82349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Random Noise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Trebuchet MS" pitchFamily="34" charset="0"/>
                <a:cs typeface="Courier New" pitchFamily="49" charset="0"/>
              </a:rPr>
              <a:t>Fluctuation in light input (random distribution of photons)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N\EN\School\Decal\week6\thermalnoise\DSC_0023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3550"/>
            <a:ext cx="9144000" cy="6080125"/>
          </a:xfrm>
          <a:prstGeom prst="rect">
            <a:avLst/>
          </a:prstGeom>
          <a:noFill/>
        </p:spPr>
      </p:pic>
      <p:pic>
        <p:nvPicPr>
          <p:cNvPr id="2053" name="Picture 5" descr="C:\N\EN\School\Decal\week6\thermalnoise\DSC_0022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3550"/>
            <a:ext cx="9144000" cy="6080125"/>
          </a:xfrm>
          <a:prstGeom prst="rect">
            <a:avLst/>
          </a:prstGeom>
          <a:noFill/>
        </p:spPr>
      </p:pic>
      <p:pic>
        <p:nvPicPr>
          <p:cNvPr id="2055" name="Picture 7" descr="C:\N\EN\School\Decal\week6\thermalnoise\DSC_0024_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"/>
            <a:ext cx="9144000" cy="60801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5971" y="457200"/>
            <a:ext cx="731802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Fixed  Pattern Noise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Trebuchet MS" pitchFamily="34" charset="0"/>
                <a:cs typeface="Courier New" pitchFamily="49" charset="0"/>
              </a:rPr>
              <a:t>-Consistently reproducible noise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Trebuchet MS" pitchFamily="34" charset="0"/>
                <a:cs typeface="Courier New" pitchFamily="49" charset="0"/>
              </a:rPr>
              <a:t>-Caused by electronics, sensor defects, heat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Trebuchet MS" pitchFamily="34" charset="0"/>
                <a:cs typeface="Courier New" pitchFamily="49" charset="0"/>
              </a:rPr>
              <a:t>-Manifested as “hot pixels” or luminance anomalies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Trebuchet MS" pitchFamily="34" charset="0"/>
                <a:cs typeface="Courier New" pitchFamily="49" charset="0"/>
              </a:rPr>
              <a:t>-Since noise is reproducible (non-random), easily fixed by dark frame subtraction</a:t>
            </a:r>
            <a:endParaRPr lang="en-US" sz="2400" dirty="0">
              <a:solidFill>
                <a:schemeClr val="accent1"/>
              </a:solidFill>
              <a:latin typeface="Trebuchet MS" pitchFamily="34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6645</TotalTime>
  <Words>105</Words>
  <Application>Microsoft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Trebuchet MS</vt:lpstr>
      <vt:lpstr>Calibri</vt:lpstr>
      <vt:lpstr>Courier New</vt:lpstr>
      <vt:lpstr>Default Design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</dc:creator>
  <cp:lastModifiedBy>Nathan Yan</cp:lastModifiedBy>
  <cp:revision>731</cp:revision>
  <dcterms:created xsi:type="dcterms:W3CDTF">2007-02-14T07:08:26Z</dcterms:created>
  <dcterms:modified xsi:type="dcterms:W3CDTF">2007-10-19T06:33:26Z</dcterms:modified>
</cp:coreProperties>
</file>