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692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4800" y="3048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bg1"/>
                </a:solidFill>
                <a:latin typeface="Tw Cen MT" pitchFamily="34" charset="0"/>
              </a:rPr>
              <a:t>Flash </a:t>
            </a:r>
            <a:r>
              <a:rPr lang="en-US" sz="3600" i="1" dirty="0" smtClean="0">
                <a:solidFill>
                  <a:schemeClr val="bg1"/>
                </a:solidFill>
                <a:latin typeface="Tw Cen MT" pitchFamily="34" charset="0"/>
              </a:rPr>
              <a:t>is bad!</a:t>
            </a:r>
          </a:p>
        </p:txBody>
      </p:sp>
      <p:pic>
        <p:nvPicPr>
          <p:cNvPr id="2053" name="Picture 5" descr="C:\N\EN\School\Decal\week8\IMG_04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0"/>
            <a:ext cx="5930498" cy="4448175"/>
          </a:xfrm>
          <a:prstGeom prst="rect">
            <a:avLst/>
          </a:prstGeom>
          <a:noFill/>
        </p:spPr>
      </p:pic>
      <p:pic>
        <p:nvPicPr>
          <p:cNvPr id="2054" name="Picture 6" descr="C:\N\EN\School\Decal\week8\IMG_04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524000"/>
            <a:ext cx="5930498" cy="4448175"/>
          </a:xfrm>
          <a:prstGeom prst="rect">
            <a:avLst/>
          </a:prstGeom>
          <a:noFill/>
        </p:spPr>
      </p:pic>
      <p:pic>
        <p:nvPicPr>
          <p:cNvPr id="2055" name="Picture 7" descr="C:\N\EN\School\Decal\week8\IMG_06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799" y="1447800"/>
            <a:ext cx="5993993" cy="4495800"/>
          </a:xfrm>
          <a:prstGeom prst="rect">
            <a:avLst/>
          </a:prstGeom>
          <a:noFill/>
        </p:spPr>
      </p:pic>
      <p:pic>
        <p:nvPicPr>
          <p:cNvPr id="2056" name="Picture 8" descr="C:\N\EN\School\Decal\week8\IMGP0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1524000"/>
            <a:ext cx="6647079" cy="4419600"/>
          </a:xfrm>
          <a:prstGeom prst="rect">
            <a:avLst/>
          </a:prstGeom>
          <a:noFill/>
        </p:spPr>
      </p:pic>
      <p:grpSp>
        <p:nvGrpSpPr>
          <p:cNvPr id="71" name="Group 70"/>
          <p:cNvGrpSpPr/>
          <p:nvPr/>
        </p:nvGrpSpPr>
        <p:grpSpPr>
          <a:xfrm>
            <a:off x="0" y="2057167"/>
            <a:ext cx="9144000" cy="3429233"/>
            <a:chOff x="0" y="2057167"/>
            <a:chExt cx="9144000" cy="3429233"/>
          </a:xfrm>
        </p:grpSpPr>
        <p:pic>
          <p:nvPicPr>
            <p:cNvPr id="2059" name="Picture 11" descr="C:\N\EN\School\Decal\week8\IMG_0283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2057400"/>
              <a:ext cx="4571689" cy="3429000"/>
            </a:xfrm>
            <a:prstGeom prst="rect">
              <a:avLst/>
            </a:prstGeom>
            <a:noFill/>
          </p:spPr>
        </p:pic>
        <p:pic>
          <p:nvPicPr>
            <p:cNvPr id="2060" name="Picture 12" descr="C:\N\EN\School\Decal\week8\IMG_0284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72000" y="2057167"/>
              <a:ext cx="4572000" cy="342923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rot="5400000" flipH="1" flipV="1">
            <a:off x="305593" y="2286001"/>
            <a:ext cx="1219202" cy="1588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915282" y="2895600"/>
            <a:ext cx="1981112" cy="2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1905000"/>
            <a:ext cx="862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w Cen MT" pitchFamily="34" charset="0"/>
              </a:rPr>
              <a:t>Photon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Tw Cen MT" pitchFamily="34" charset="0"/>
              </a:rPr>
              <a:t>rate</a:t>
            </a:r>
            <a:endParaRPr lang="en-US" sz="2000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2895600"/>
            <a:ext cx="652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w Cen MT" pitchFamily="34" charset="0"/>
              </a:rPr>
              <a:t>Time</a:t>
            </a:r>
            <a:endParaRPr lang="en-US" sz="2000" dirty="0">
              <a:solidFill>
                <a:schemeClr val="bg1"/>
              </a:solidFill>
              <a:latin typeface="Tw Cen MT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1905000"/>
            <a:ext cx="16764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1981993" y="2286001"/>
            <a:ext cx="1219202" cy="1588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81200" y="1323201"/>
            <a:ext cx="1178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Tw Cen MT" pitchFamily="34" charset="0"/>
              </a:rPr>
              <a:t>End of exposure</a:t>
            </a:r>
            <a:endParaRPr lang="en-US" sz="1200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048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bg1"/>
                </a:solidFill>
                <a:latin typeface="Tw Cen MT" pitchFamily="34" charset="0"/>
              </a:rPr>
              <a:t>“Available light”</a:t>
            </a:r>
          </a:p>
          <a:p>
            <a:r>
              <a:rPr lang="en-US" dirty="0" smtClean="0">
                <a:solidFill>
                  <a:schemeClr val="bg1"/>
                </a:solidFill>
                <a:latin typeface="Tw Cen MT" pitchFamily="34" charset="0"/>
              </a:rPr>
              <a:t>Rate of incoming light is constant</a:t>
            </a:r>
            <a:endParaRPr lang="en-US" dirty="0">
              <a:solidFill>
                <a:schemeClr val="bg1"/>
              </a:solidFill>
              <a:latin typeface="Tw Cen MT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572000" y="1676400"/>
            <a:ext cx="800100" cy="1143001"/>
            <a:chOff x="2667000" y="5334000"/>
            <a:chExt cx="800100" cy="1143001"/>
          </a:xfrm>
        </p:grpSpPr>
        <p:grpSp>
          <p:nvGrpSpPr>
            <p:cNvPr id="42" name="Group 41"/>
            <p:cNvGrpSpPr/>
            <p:nvPr/>
          </p:nvGrpSpPr>
          <p:grpSpPr>
            <a:xfrm>
              <a:off x="2667000" y="5334000"/>
              <a:ext cx="800100" cy="1143001"/>
              <a:chOff x="2667000" y="5334000"/>
              <a:chExt cx="800100" cy="1143001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2667000" y="5334000"/>
                <a:ext cx="639536" cy="1143001"/>
                <a:chOff x="2667000" y="5334000"/>
                <a:chExt cx="639536" cy="1143001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2667000" y="5334000"/>
                  <a:ext cx="457200" cy="533400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5" name="Straight Connector 24"/>
                <p:cNvCxnSpPr/>
                <p:nvPr/>
              </p:nvCxnSpPr>
              <p:spPr>
                <a:xfrm rot="5400000">
                  <a:off x="2667716" y="6019722"/>
                  <a:ext cx="456406" cy="951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rot="16200000" flipH="1">
                  <a:off x="2857975" y="6286976"/>
                  <a:ext cx="228601" cy="151449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5400000" flipH="1" flipV="1">
                  <a:off x="2704625" y="6286977"/>
                  <a:ext cx="228599" cy="151449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Freeform 27"/>
                <p:cNvSpPr/>
                <p:nvPr/>
              </p:nvSpPr>
              <p:spPr>
                <a:xfrm>
                  <a:off x="2930979" y="5772150"/>
                  <a:ext cx="375557" cy="228600"/>
                </a:xfrm>
                <a:custGeom>
                  <a:avLst/>
                  <a:gdLst>
                    <a:gd name="connsiteX0" fmla="*/ 0 w 375557"/>
                    <a:gd name="connsiteY0" fmla="*/ 228600 h 228600"/>
                    <a:gd name="connsiteX1" fmla="*/ 187778 w 375557"/>
                    <a:gd name="connsiteY1" fmla="*/ 171450 h 228600"/>
                    <a:gd name="connsiteX2" fmla="*/ 375557 w 375557"/>
                    <a:gd name="connsiteY2" fmla="*/ 0 h 228600"/>
                    <a:gd name="connsiteX0" fmla="*/ 0 w 375557"/>
                    <a:gd name="connsiteY0" fmla="*/ 228600 h 228600"/>
                    <a:gd name="connsiteX1" fmla="*/ 187778 w 375557"/>
                    <a:gd name="connsiteY1" fmla="*/ 171450 h 228600"/>
                    <a:gd name="connsiteX2" fmla="*/ 375557 w 375557"/>
                    <a:gd name="connsiteY2" fmla="*/ 0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5557" h="228600">
                      <a:moveTo>
                        <a:pt x="0" y="228600"/>
                      </a:moveTo>
                      <a:cubicBezTo>
                        <a:pt x="62592" y="219075"/>
                        <a:pt x="125185" y="209550"/>
                        <a:pt x="187778" y="171450"/>
                      </a:cubicBezTo>
                      <a:cubicBezTo>
                        <a:pt x="250371" y="133350"/>
                        <a:pt x="312964" y="66675"/>
                        <a:pt x="375557" y="0"/>
                      </a:cubicBezTo>
                    </a:path>
                  </a:pathLst>
                </a:custGeom>
                <a:ln w="254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" name="Group 72"/>
                <p:cNvGrpSpPr/>
                <p:nvPr/>
              </p:nvGrpSpPr>
              <p:grpSpPr>
                <a:xfrm>
                  <a:off x="2971800" y="5486400"/>
                  <a:ext cx="76200" cy="76200"/>
                  <a:chOff x="2971800" y="5562600"/>
                  <a:chExt cx="76200" cy="76200"/>
                </a:xfrm>
              </p:grpSpPr>
              <p:sp>
                <p:nvSpPr>
                  <p:cNvPr id="32" name="Oval 31"/>
                  <p:cNvSpPr/>
                  <p:nvPr/>
                </p:nvSpPr>
                <p:spPr>
                  <a:xfrm>
                    <a:off x="2971800" y="5562600"/>
                    <a:ext cx="76200" cy="762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3002281" y="5593081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0" name="Freeform 29"/>
                <p:cNvSpPr/>
                <p:nvPr/>
              </p:nvSpPr>
              <p:spPr>
                <a:xfrm>
                  <a:off x="2798989" y="5538107"/>
                  <a:ext cx="327932" cy="446314"/>
                </a:xfrm>
                <a:custGeom>
                  <a:avLst/>
                  <a:gdLst>
                    <a:gd name="connsiteX0" fmla="*/ 74840 w 327932"/>
                    <a:gd name="connsiteY0" fmla="*/ 522514 h 522514"/>
                    <a:gd name="connsiteX1" fmla="*/ 42182 w 327932"/>
                    <a:gd name="connsiteY1" fmla="*/ 220436 h 522514"/>
                    <a:gd name="connsiteX2" fmla="*/ 327932 w 327932"/>
                    <a:gd name="connsiteY2" fmla="*/ 0 h 522514"/>
                    <a:gd name="connsiteX0" fmla="*/ 74840 w 327932"/>
                    <a:gd name="connsiteY0" fmla="*/ 446314 h 446314"/>
                    <a:gd name="connsiteX1" fmla="*/ 42182 w 327932"/>
                    <a:gd name="connsiteY1" fmla="*/ 144236 h 446314"/>
                    <a:gd name="connsiteX2" fmla="*/ 327932 w 327932"/>
                    <a:gd name="connsiteY2" fmla="*/ 0 h 446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7932" h="446314">
                      <a:moveTo>
                        <a:pt x="74840" y="446314"/>
                      </a:moveTo>
                      <a:cubicBezTo>
                        <a:pt x="37420" y="338818"/>
                        <a:pt x="0" y="218622"/>
                        <a:pt x="42182" y="144236"/>
                      </a:cubicBezTo>
                      <a:cubicBezTo>
                        <a:pt x="84364" y="69850"/>
                        <a:pt x="206148" y="66675"/>
                        <a:pt x="327932" y="0"/>
                      </a:cubicBezTo>
                    </a:path>
                  </a:pathLst>
                </a:custGeom>
                <a:ln w="254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>
                  <a:off x="2790825" y="5472113"/>
                  <a:ext cx="102394" cy="57150"/>
                </a:xfrm>
                <a:custGeom>
                  <a:avLst/>
                  <a:gdLst>
                    <a:gd name="connsiteX0" fmla="*/ 0 w 102394"/>
                    <a:gd name="connsiteY0" fmla="*/ 0 h 57150"/>
                    <a:gd name="connsiteX1" fmla="*/ 0 w 102394"/>
                    <a:gd name="connsiteY1" fmla="*/ 0 h 57150"/>
                    <a:gd name="connsiteX2" fmla="*/ 102394 w 102394"/>
                    <a:gd name="connsiteY2" fmla="*/ 5715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2394" h="5715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2394" y="57150"/>
                      </a:lnTo>
                    </a:path>
                  </a:pathLst>
                </a:cu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15"/>
              <p:cNvGrpSpPr/>
              <p:nvPr/>
            </p:nvGrpSpPr>
            <p:grpSpPr>
              <a:xfrm rot="238013">
                <a:off x="3048000" y="5472268"/>
                <a:ext cx="419100" cy="304800"/>
                <a:chOff x="1562100" y="3200400"/>
                <a:chExt cx="419100" cy="304800"/>
              </a:xfrm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1562100" y="3200400"/>
                  <a:ext cx="342900" cy="304800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Can 39"/>
                <p:cNvSpPr/>
                <p:nvPr/>
              </p:nvSpPr>
              <p:spPr>
                <a:xfrm rot="5400000">
                  <a:off x="1734540" y="3203121"/>
                  <a:ext cx="193964" cy="299357"/>
                </a:xfrm>
                <a:prstGeom prst="can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Freeform 14"/>
                <p:cNvSpPr/>
                <p:nvPr/>
              </p:nvSpPr>
              <p:spPr>
                <a:xfrm>
                  <a:off x="1862138" y="3255169"/>
                  <a:ext cx="42862" cy="185737"/>
                </a:xfrm>
                <a:custGeom>
                  <a:avLst/>
                  <a:gdLst>
                    <a:gd name="connsiteX0" fmla="*/ 42862 w 42862"/>
                    <a:gd name="connsiteY0" fmla="*/ 0 h 185737"/>
                    <a:gd name="connsiteX1" fmla="*/ 2381 w 42862"/>
                    <a:gd name="connsiteY1" fmla="*/ 92869 h 185737"/>
                    <a:gd name="connsiteX2" fmla="*/ 28574 w 42862"/>
                    <a:gd name="connsiteY2" fmla="*/ 185737 h 185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2862" h="185737">
                      <a:moveTo>
                        <a:pt x="42862" y="0"/>
                      </a:moveTo>
                      <a:cubicBezTo>
                        <a:pt x="23812" y="30956"/>
                        <a:pt x="4762" y="61913"/>
                        <a:pt x="2381" y="92869"/>
                      </a:cubicBezTo>
                      <a:cubicBezTo>
                        <a:pt x="0" y="123825"/>
                        <a:pt x="14287" y="154781"/>
                        <a:pt x="28574" y="185737"/>
                      </a:cubicBezTo>
                    </a:path>
                  </a:pathLst>
                </a:cu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3" name="Rectangle 42"/>
            <p:cNvSpPr/>
            <p:nvPr/>
          </p:nvSpPr>
          <p:spPr>
            <a:xfrm rot="207804" flipV="1">
              <a:off x="3107664" y="5489121"/>
              <a:ext cx="91438" cy="4571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Isosceles Triangle 45"/>
          <p:cNvSpPr/>
          <p:nvPr/>
        </p:nvSpPr>
        <p:spPr>
          <a:xfrm>
            <a:off x="6248400" y="0"/>
            <a:ext cx="2514600" cy="3200400"/>
          </a:xfrm>
          <a:prstGeom prst="triangle">
            <a:avLst>
              <a:gd name="adj" fmla="val 7589"/>
            </a:avLst>
          </a:prstGeom>
          <a:gradFill flip="none" rotWithShape="1">
            <a:gsLst>
              <a:gs pos="68000">
                <a:srgbClr val="FFFF66"/>
              </a:gs>
              <a:gs pos="100000">
                <a:srgbClr val="4D0808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52" descr="lightbul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-228600"/>
            <a:ext cx="1156722" cy="914400"/>
          </a:xfrm>
          <a:prstGeom prst="rect">
            <a:avLst/>
          </a:prstGeom>
          <a:noFill/>
        </p:spPr>
      </p:pic>
      <p:grpSp>
        <p:nvGrpSpPr>
          <p:cNvPr id="71" name="Group 70"/>
          <p:cNvGrpSpPr/>
          <p:nvPr/>
        </p:nvGrpSpPr>
        <p:grpSpPr>
          <a:xfrm>
            <a:off x="6479721" y="1905000"/>
            <a:ext cx="789215" cy="1143001"/>
            <a:chOff x="6479721" y="1905000"/>
            <a:chExt cx="789215" cy="1143001"/>
          </a:xfrm>
        </p:grpSpPr>
        <p:cxnSp>
          <p:nvCxnSpPr>
            <p:cNvPr id="57" name="Straight Connector 56"/>
            <p:cNvCxnSpPr/>
            <p:nvPr/>
          </p:nvCxnSpPr>
          <p:spPr>
            <a:xfrm rot="5400000">
              <a:off x="6630116" y="2590722"/>
              <a:ext cx="456406" cy="951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H="1">
              <a:off x="6820375" y="2857976"/>
              <a:ext cx="228601" cy="151449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 flipH="1" flipV="1">
              <a:off x="6667025" y="2857977"/>
              <a:ext cx="228599" cy="151449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Freeform 59"/>
            <p:cNvSpPr/>
            <p:nvPr/>
          </p:nvSpPr>
          <p:spPr>
            <a:xfrm>
              <a:off x="6893719" y="2343150"/>
              <a:ext cx="375217" cy="228600"/>
            </a:xfrm>
            <a:custGeom>
              <a:avLst/>
              <a:gdLst>
                <a:gd name="connsiteX0" fmla="*/ 0 w 375557"/>
                <a:gd name="connsiteY0" fmla="*/ 228600 h 228600"/>
                <a:gd name="connsiteX1" fmla="*/ 187778 w 375557"/>
                <a:gd name="connsiteY1" fmla="*/ 171450 h 228600"/>
                <a:gd name="connsiteX2" fmla="*/ 375557 w 375557"/>
                <a:gd name="connsiteY2" fmla="*/ 0 h 228600"/>
                <a:gd name="connsiteX0" fmla="*/ 0 w 375557"/>
                <a:gd name="connsiteY0" fmla="*/ 228600 h 228600"/>
                <a:gd name="connsiteX1" fmla="*/ 187778 w 375557"/>
                <a:gd name="connsiteY1" fmla="*/ 171450 h 228600"/>
                <a:gd name="connsiteX2" fmla="*/ 375557 w 375557"/>
                <a:gd name="connsiteY2" fmla="*/ 0 h 228600"/>
                <a:gd name="connsiteX0" fmla="*/ 0 w 375557"/>
                <a:gd name="connsiteY0" fmla="*/ 228600 h 228600"/>
                <a:gd name="connsiteX1" fmla="*/ 187778 w 375557"/>
                <a:gd name="connsiteY1" fmla="*/ 171450 h 228600"/>
                <a:gd name="connsiteX2" fmla="*/ 375557 w 375557"/>
                <a:gd name="connsiteY2" fmla="*/ 0 h 228600"/>
                <a:gd name="connsiteX0" fmla="*/ 6464 w 382021"/>
                <a:gd name="connsiteY0" fmla="*/ 228600 h 228600"/>
                <a:gd name="connsiteX1" fmla="*/ 194242 w 382021"/>
                <a:gd name="connsiteY1" fmla="*/ 171450 h 228600"/>
                <a:gd name="connsiteX2" fmla="*/ 382021 w 382021"/>
                <a:gd name="connsiteY2" fmla="*/ 0 h 228600"/>
                <a:gd name="connsiteX0" fmla="*/ 6464 w 382021"/>
                <a:gd name="connsiteY0" fmla="*/ 228600 h 228600"/>
                <a:gd name="connsiteX1" fmla="*/ 194242 w 382021"/>
                <a:gd name="connsiteY1" fmla="*/ 171450 h 228600"/>
                <a:gd name="connsiteX2" fmla="*/ 382021 w 382021"/>
                <a:gd name="connsiteY2" fmla="*/ 0 h 228600"/>
                <a:gd name="connsiteX0" fmla="*/ 0 w 375557"/>
                <a:gd name="connsiteY0" fmla="*/ 228600 h 228600"/>
                <a:gd name="connsiteX1" fmla="*/ 187778 w 375557"/>
                <a:gd name="connsiteY1" fmla="*/ 171450 h 228600"/>
                <a:gd name="connsiteX2" fmla="*/ 375557 w 375557"/>
                <a:gd name="connsiteY2" fmla="*/ 0 h 228600"/>
                <a:gd name="connsiteX0" fmla="*/ 0 w 451757"/>
                <a:gd name="connsiteY0" fmla="*/ 228600 h 228600"/>
                <a:gd name="connsiteX1" fmla="*/ 263978 w 451757"/>
                <a:gd name="connsiteY1" fmla="*/ 171450 h 228600"/>
                <a:gd name="connsiteX2" fmla="*/ 451757 w 451757"/>
                <a:gd name="connsiteY2" fmla="*/ 0 h 228600"/>
                <a:gd name="connsiteX0" fmla="*/ 0 w 451757"/>
                <a:gd name="connsiteY0" fmla="*/ 228600 h 228600"/>
                <a:gd name="connsiteX1" fmla="*/ 76540 w 451757"/>
                <a:gd name="connsiteY1" fmla="*/ 152400 h 228600"/>
                <a:gd name="connsiteX2" fmla="*/ 263978 w 451757"/>
                <a:gd name="connsiteY2" fmla="*/ 171450 h 228600"/>
                <a:gd name="connsiteX3" fmla="*/ 451757 w 451757"/>
                <a:gd name="connsiteY3" fmla="*/ 0 h 228600"/>
                <a:gd name="connsiteX0" fmla="*/ 0 w 375217"/>
                <a:gd name="connsiteY0" fmla="*/ 152400 h 196850"/>
                <a:gd name="connsiteX1" fmla="*/ 187438 w 375217"/>
                <a:gd name="connsiteY1" fmla="*/ 171450 h 196850"/>
                <a:gd name="connsiteX2" fmla="*/ 375217 w 375217"/>
                <a:gd name="connsiteY2" fmla="*/ 0 h 196850"/>
                <a:gd name="connsiteX0" fmla="*/ 0 w 375217"/>
                <a:gd name="connsiteY0" fmla="*/ 228600 h 228600"/>
                <a:gd name="connsiteX1" fmla="*/ 187438 w 375217"/>
                <a:gd name="connsiteY1" fmla="*/ 171450 h 228600"/>
                <a:gd name="connsiteX2" fmla="*/ 375217 w 375217"/>
                <a:gd name="connsiteY2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5217" h="228600">
                  <a:moveTo>
                    <a:pt x="0" y="228600"/>
                  </a:moveTo>
                  <a:cubicBezTo>
                    <a:pt x="43996" y="219075"/>
                    <a:pt x="124902" y="209550"/>
                    <a:pt x="187438" y="171450"/>
                  </a:cubicBezTo>
                  <a:cubicBezTo>
                    <a:pt x="249974" y="133350"/>
                    <a:pt x="312624" y="66675"/>
                    <a:pt x="375217" y="0"/>
                  </a:cubicBezTo>
                </a:path>
              </a:pathLst>
            </a:cu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6479721" y="2109107"/>
              <a:ext cx="356508" cy="446314"/>
            </a:xfrm>
            <a:custGeom>
              <a:avLst/>
              <a:gdLst>
                <a:gd name="connsiteX0" fmla="*/ 74840 w 327932"/>
                <a:gd name="connsiteY0" fmla="*/ 522514 h 522514"/>
                <a:gd name="connsiteX1" fmla="*/ 42182 w 327932"/>
                <a:gd name="connsiteY1" fmla="*/ 220436 h 522514"/>
                <a:gd name="connsiteX2" fmla="*/ 327932 w 327932"/>
                <a:gd name="connsiteY2" fmla="*/ 0 h 522514"/>
                <a:gd name="connsiteX0" fmla="*/ 74840 w 327932"/>
                <a:gd name="connsiteY0" fmla="*/ 446314 h 446314"/>
                <a:gd name="connsiteX1" fmla="*/ 42182 w 327932"/>
                <a:gd name="connsiteY1" fmla="*/ 144236 h 446314"/>
                <a:gd name="connsiteX2" fmla="*/ 327932 w 327932"/>
                <a:gd name="connsiteY2" fmla="*/ 0 h 446314"/>
                <a:gd name="connsiteX0" fmla="*/ 478292 w 505052"/>
                <a:gd name="connsiteY0" fmla="*/ 446314 h 446314"/>
                <a:gd name="connsiteX1" fmla="*/ 445634 w 505052"/>
                <a:gd name="connsiteY1" fmla="*/ 144236 h 446314"/>
                <a:gd name="connsiteX2" fmla="*/ 121784 w 505052"/>
                <a:gd name="connsiteY2" fmla="*/ 0 h 446314"/>
                <a:gd name="connsiteX0" fmla="*/ 356508 w 383268"/>
                <a:gd name="connsiteY0" fmla="*/ 446314 h 446314"/>
                <a:gd name="connsiteX1" fmla="*/ 323850 w 383268"/>
                <a:gd name="connsiteY1" fmla="*/ 144236 h 446314"/>
                <a:gd name="connsiteX2" fmla="*/ 83004 w 383268"/>
                <a:gd name="connsiteY2" fmla="*/ 138793 h 446314"/>
                <a:gd name="connsiteX3" fmla="*/ 0 w 383268"/>
                <a:gd name="connsiteY3" fmla="*/ 0 h 446314"/>
                <a:gd name="connsiteX0" fmla="*/ 356508 w 383268"/>
                <a:gd name="connsiteY0" fmla="*/ 446314 h 446314"/>
                <a:gd name="connsiteX1" fmla="*/ 323850 w 383268"/>
                <a:gd name="connsiteY1" fmla="*/ 144236 h 446314"/>
                <a:gd name="connsiteX2" fmla="*/ 0 w 383268"/>
                <a:gd name="connsiteY2" fmla="*/ 0 h 446314"/>
                <a:gd name="connsiteX0" fmla="*/ 356508 w 356508"/>
                <a:gd name="connsiteY0" fmla="*/ 446314 h 446314"/>
                <a:gd name="connsiteX1" fmla="*/ 95250 w 356508"/>
                <a:gd name="connsiteY1" fmla="*/ 220436 h 446314"/>
                <a:gd name="connsiteX2" fmla="*/ 0 w 356508"/>
                <a:gd name="connsiteY2" fmla="*/ 0 h 44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6508" h="446314">
                  <a:moveTo>
                    <a:pt x="356508" y="446314"/>
                  </a:moveTo>
                  <a:cubicBezTo>
                    <a:pt x="319088" y="338818"/>
                    <a:pt x="154668" y="294822"/>
                    <a:pt x="95250" y="220436"/>
                  </a:cubicBezTo>
                  <a:cubicBezTo>
                    <a:pt x="35832" y="146050"/>
                    <a:pt x="67469" y="30049"/>
                    <a:pt x="0" y="0"/>
                  </a:cubicBezTo>
                </a:path>
              </a:pathLst>
            </a:cu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6629400" y="1905000"/>
              <a:ext cx="457200" cy="5334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" name="Group 72"/>
            <p:cNvGrpSpPr/>
            <p:nvPr/>
          </p:nvGrpSpPr>
          <p:grpSpPr>
            <a:xfrm rot="8100000">
              <a:off x="6934200" y="2057400"/>
              <a:ext cx="76200" cy="76200"/>
              <a:chOff x="2971800" y="5562600"/>
              <a:chExt cx="76200" cy="76200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971800" y="55626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002281" y="559308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72"/>
            <p:cNvGrpSpPr/>
            <p:nvPr/>
          </p:nvGrpSpPr>
          <p:grpSpPr>
            <a:xfrm rot="9000000">
              <a:off x="6705600" y="2057400"/>
              <a:ext cx="76200" cy="76200"/>
              <a:chOff x="2971800" y="5562600"/>
              <a:chExt cx="76200" cy="76200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2971800" y="55626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002281" y="559308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Freeform 69"/>
            <p:cNvSpPr/>
            <p:nvPr/>
          </p:nvSpPr>
          <p:spPr>
            <a:xfrm>
              <a:off x="6697133" y="2235200"/>
              <a:ext cx="280459" cy="88900"/>
            </a:xfrm>
            <a:custGeom>
              <a:avLst/>
              <a:gdLst>
                <a:gd name="connsiteX0" fmla="*/ 27517 w 280459"/>
                <a:gd name="connsiteY0" fmla="*/ 6350 h 88900"/>
                <a:gd name="connsiteX1" fmla="*/ 103717 w 280459"/>
                <a:gd name="connsiteY1" fmla="*/ 82550 h 88900"/>
                <a:gd name="connsiteX2" fmla="*/ 268817 w 280459"/>
                <a:gd name="connsiteY2" fmla="*/ 44450 h 88900"/>
                <a:gd name="connsiteX3" fmla="*/ 27517 w 280459"/>
                <a:gd name="connsiteY3" fmla="*/ 635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459" h="88900">
                  <a:moveTo>
                    <a:pt x="27517" y="6350"/>
                  </a:moveTo>
                  <a:cubicBezTo>
                    <a:pt x="0" y="12700"/>
                    <a:pt x="63500" y="76200"/>
                    <a:pt x="103717" y="82550"/>
                  </a:cubicBezTo>
                  <a:cubicBezTo>
                    <a:pt x="143934" y="88900"/>
                    <a:pt x="280459" y="57150"/>
                    <a:pt x="268817" y="44450"/>
                  </a:cubicBezTo>
                  <a:cubicBezTo>
                    <a:pt x="257175" y="31750"/>
                    <a:pt x="55034" y="0"/>
                    <a:pt x="27517" y="635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7162800" y="2438400"/>
            <a:ext cx="609600" cy="81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-40000"/>
          </a:blip>
          <a:srcRect/>
          <a:stretch>
            <a:fillRect/>
          </a:stretch>
        </p:blipFill>
        <p:spPr bwMode="auto">
          <a:xfrm>
            <a:off x="7162800" y="2438400"/>
            <a:ext cx="609600" cy="81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8" name="Group 47"/>
          <p:cNvGrpSpPr/>
          <p:nvPr/>
        </p:nvGrpSpPr>
        <p:grpSpPr>
          <a:xfrm>
            <a:off x="6479721" y="1905000"/>
            <a:ext cx="789215" cy="1143001"/>
            <a:chOff x="6479721" y="1905000"/>
            <a:chExt cx="789215" cy="1143001"/>
          </a:xfrm>
        </p:grpSpPr>
        <p:cxnSp>
          <p:nvCxnSpPr>
            <p:cNvPr id="57" name="Straight Connector 56"/>
            <p:cNvCxnSpPr/>
            <p:nvPr/>
          </p:nvCxnSpPr>
          <p:spPr>
            <a:xfrm rot="5400000">
              <a:off x="6630116" y="2590722"/>
              <a:ext cx="456406" cy="951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H="1">
              <a:off x="6820375" y="2857976"/>
              <a:ext cx="228601" cy="151449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 flipH="1" flipV="1">
              <a:off x="6667025" y="2857977"/>
              <a:ext cx="228599" cy="151449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Freeform 59"/>
            <p:cNvSpPr/>
            <p:nvPr/>
          </p:nvSpPr>
          <p:spPr>
            <a:xfrm>
              <a:off x="6893719" y="2343150"/>
              <a:ext cx="375217" cy="228600"/>
            </a:xfrm>
            <a:custGeom>
              <a:avLst/>
              <a:gdLst>
                <a:gd name="connsiteX0" fmla="*/ 0 w 375557"/>
                <a:gd name="connsiteY0" fmla="*/ 228600 h 228600"/>
                <a:gd name="connsiteX1" fmla="*/ 187778 w 375557"/>
                <a:gd name="connsiteY1" fmla="*/ 171450 h 228600"/>
                <a:gd name="connsiteX2" fmla="*/ 375557 w 375557"/>
                <a:gd name="connsiteY2" fmla="*/ 0 h 228600"/>
                <a:gd name="connsiteX0" fmla="*/ 0 w 375557"/>
                <a:gd name="connsiteY0" fmla="*/ 228600 h 228600"/>
                <a:gd name="connsiteX1" fmla="*/ 187778 w 375557"/>
                <a:gd name="connsiteY1" fmla="*/ 171450 h 228600"/>
                <a:gd name="connsiteX2" fmla="*/ 375557 w 375557"/>
                <a:gd name="connsiteY2" fmla="*/ 0 h 228600"/>
                <a:gd name="connsiteX0" fmla="*/ 0 w 375557"/>
                <a:gd name="connsiteY0" fmla="*/ 228600 h 228600"/>
                <a:gd name="connsiteX1" fmla="*/ 187778 w 375557"/>
                <a:gd name="connsiteY1" fmla="*/ 171450 h 228600"/>
                <a:gd name="connsiteX2" fmla="*/ 375557 w 375557"/>
                <a:gd name="connsiteY2" fmla="*/ 0 h 228600"/>
                <a:gd name="connsiteX0" fmla="*/ 6464 w 382021"/>
                <a:gd name="connsiteY0" fmla="*/ 228600 h 228600"/>
                <a:gd name="connsiteX1" fmla="*/ 194242 w 382021"/>
                <a:gd name="connsiteY1" fmla="*/ 171450 h 228600"/>
                <a:gd name="connsiteX2" fmla="*/ 382021 w 382021"/>
                <a:gd name="connsiteY2" fmla="*/ 0 h 228600"/>
                <a:gd name="connsiteX0" fmla="*/ 6464 w 382021"/>
                <a:gd name="connsiteY0" fmla="*/ 228600 h 228600"/>
                <a:gd name="connsiteX1" fmla="*/ 194242 w 382021"/>
                <a:gd name="connsiteY1" fmla="*/ 171450 h 228600"/>
                <a:gd name="connsiteX2" fmla="*/ 382021 w 382021"/>
                <a:gd name="connsiteY2" fmla="*/ 0 h 228600"/>
                <a:gd name="connsiteX0" fmla="*/ 0 w 375557"/>
                <a:gd name="connsiteY0" fmla="*/ 228600 h 228600"/>
                <a:gd name="connsiteX1" fmla="*/ 187778 w 375557"/>
                <a:gd name="connsiteY1" fmla="*/ 171450 h 228600"/>
                <a:gd name="connsiteX2" fmla="*/ 375557 w 375557"/>
                <a:gd name="connsiteY2" fmla="*/ 0 h 228600"/>
                <a:gd name="connsiteX0" fmla="*/ 0 w 451757"/>
                <a:gd name="connsiteY0" fmla="*/ 228600 h 228600"/>
                <a:gd name="connsiteX1" fmla="*/ 263978 w 451757"/>
                <a:gd name="connsiteY1" fmla="*/ 171450 h 228600"/>
                <a:gd name="connsiteX2" fmla="*/ 451757 w 451757"/>
                <a:gd name="connsiteY2" fmla="*/ 0 h 228600"/>
                <a:gd name="connsiteX0" fmla="*/ 0 w 451757"/>
                <a:gd name="connsiteY0" fmla="*/ 228600 h 228600"/>
                <a:gd name="connsiteX1" fmla="*/ 76540 w 451757"/>
                <a:gd name="connsiteY1" fmla="*/ 152400 h 228600"/>
                <a:gd name="connsiteX2" fmla="*/ 263978 w 451757"/>
                <a:gd name="connsiteY2" fmla="*/ 171450 h 228600"/>
                <a:gd name="connsiteX3" fmla="*/ 451757 w 451757"/>
                <a:gd name="connsiteY3" fmla="*/ 0 h 228600"/>
                <a:gd name="connsiteX0" fmla="*/ 0 w 375217"/>
                <a:gd name="connsiteY0" fmla="*/ 152400 h 196850"/>
                <a:gd name="connsiteX1" fmla="*/ 187438 w 375217"/>
                <a:gd name="connsiteY1" fmla="*/ 171450 h 196850"/>
                <a:gd name="connsiteX2" fmla="*/ 375217 w 375217"/>
                <a:gd name="connsiteY2" fmla="*/ 0 h 196850"/>
                <a:gd name="connsiteX0" fmla="*/ 0 w 375217"/>
                <a:gd name="connsiteY0" fmla="*/ 228600 h 228600"/>
                <a:gd name="connsiteX1" fmla="*/ 187438 w 375217"/>
                <a:gd name="connsiteY1" fmla="*/ 171450 h 228600"/>
                <a:gd name="connsiteX2" fmla="*/ 375217 w 375217"/>
                <a:gd name="connsiteY2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5217" h="228600">
                  <a:moveTo>
                    <a:pt x="0" y="228600"/>
                  </a:moveTo>
                  <a:cubicBezTo>
                    <a:pt x="43996" y="219075"/>
                    <a:pt x="124902" y="209550"/>
                    <a:pt x="187438" y="171450"/>
                  </a:cubicBezTo>
                  <a:cubicBezTo>
                    <a:pt x="249974" y="133350"/>
                    <a:pt x="312624" y="66675"/>
                    <a:pt x="375217" y="0"/>
                  </a:cubicBezTo>
                </a:path>
              </a:pathLst>
            </a:cu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6479721" y="2109107"/>
              <a:ext cx="356508" cy="446314"/>
            </a:xfrm>
            <a:custGeom>
              <a:avLst/>
              <a:gdLst>
                <a:gd name="connsiteX0" fmla="*/ 74840 w 327932"/>
                <a:gd name="connsiteY0" fmla="*/ 522514 h 522514"/>
                <a:gd name="connsiteX1" fmla="*/ 42182 w 327932"/>
                <a:gd name="connsiteY1" fmla="*/ 220436 h 522514"/>
                <a:gd name="connsiteX2" fmla="*/ 327932 w 327932"/>
                <a:gd name="connsiteY2" fmla="*/ 0 h 522514"/>
                <a:gd name="connsiteX0" fmla="*/ 74840 w 327932"/>
                <a:gd name="connsiteY0" fmla="*/ 446314 h 446314"/>
                <a:gd name="connsiteX1" fmla="*/ 42182 w 327932"/>
                <a:gd name="connsiteY1" fmla="*/ 144236 h 446314"/>
                <a:gd name="connsiteX2" fmla="*/ 327932 w 327932"/>
                <a:gd name="connsiteY2" fmla="*/ 0 h 446314"/>
                <a:gd name="connsiteX0" fmla="*/ 478292 w 505052"/>
                <a:gd name="connsiteY0" fmla="*/ 446314 h 446314"/>
                <a:gd name="connsiteX1" fmla="*/ 445634 w 505052"/>
                <a:gd name="connsiteY1" fmla="*/ 144236 h 446314"/>
                <a:gd name="connsiteX2" fmla="*/ 121784 w 505052"/>
                <a:gd name="connsiteY2" fmla="*/ 0 h 446314"/>
                <a:gd name="connsiteX0" fmla="*/ 356508 w 383268"/>
                <a:gd name="connsiteY0" fmla="*/ 446314 h 446314"/>
                <a:gd name="connsiteX1" fmla="*/ 323850 w 383268"/>
                <a:gd name="connsiteY1" fmla="*/ 144236 h 446314"/>
                <a:gd name="connsiteX2" fmla="*/ 83004 w 383268"/>
                <a:gd name="connsiteY2" fmla="*/ 138793 h 446314"/>
                <a:gd name="connsiteX3" fmla="*/ 0 w 383268"/>
                <a:gd name="connsiteY3" fmla="*/ 0 h 446314"/>
                <a:gd name="connsiteX0" fmla="*/ 356508 w 383268"/>
                <a:gd name="connsiteY0" fmla="*/ 446314 h 446314"/>
                <a:gd name="connsiteX1" fmla="*/ 323850 w 383268"/>
                <a:gd name="connsiteY1" fmla="*/ 144236 h 446314"/>
                <a:gd name="connsiteX2" fmla="*/ 0 w 383268"/>
                <a:gd name="connsiteY2" fmla="*/ 0 h 446314"/>
                <a:gd name="connsiteX0" fmla="*/ 356508 w 356508"/>
                <a:gd name="connsiteY0" fmla="*/ 446314 h 446314"/>
                <a:gd name="connsiteX1" fmla="*/ 95250 w 356508"/>
                <a:gd name="connsiteY1" fmla="*/ 220436 h 446314"/>
                <a:gd name="connsiteX2" fmla="*/ 0 w 356508"/>
                <a:gd name="connsiteY2" fmla="*/ 0 h 44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6508" h="446314">
                  <a:moveTo>
                    <a:pt x="356508" y="446314"/>
                  </a:moveTo>
                  <a:cubicBezTo>
                    <a:pt x="319088" y="338818"/>
                    <a:pt x="154668" y="294822"/>
                    <a:pt x="95250" y="220436"/>
                  </a:cubicBezTo>
                  <a:cubicBezTo>
                    <a:pt x="35832" y="146050"/>
                    <a:pt x="67469" y="30049"/>
                    <a:pt x="0" y="0"/>
                  </a:cubicBezTo>
                </a:path>
              </a:pathLst>
            </a:cu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6629400" y="1905000"/>
              <a:ext cx="457200" cy="5334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72"/>
            <p:cNvGrpSpPr/>
            <p:nvPr/>
          </p:nvGrpSpPr>
          <p:grpSpPr>
            <a:xfrm rot="8100000">
              <a:off x="6934200" y="2057400"/>
              <a:ext cx="76200" cy="76200"/>
              <a:chOff x="2971800" y="5562600"/>
              <a:chExt cx="76200" cy="76200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971800" y="55626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002281" y="559308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72"/>
            <p:cNvGrpSpPr/>
            <p:nvPr/>
          </p:nvGrpSpPr>
          <p:grpSpPr>
            <a:xfrm rot="9000000">
              <a:off x="6705600" y="2057400"/>
              <a:ext cx="76200" cy="76200"/>
              <a:chOff x="2971800" y="5562600"/>
              <a:chExt cx="76200" cy="76200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2971800" y="55626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002281" y="559308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Freeform 69"/>
            <p:cNvSpPr/>
            <p:nvPr/>
          </p:nvSpPr>
          <p:spPr>
            <a:xfrm>
              <a:off x="6697133" y="2235200"/>
              <a:ext cx="280459" cy="88900"/>
            </a:xfrm>
            <a:custGeom>
              <a:avLst/>
              <a:gdLst>
                <a:gd name="connsiteX0" fmla="*/ 27517 w 280459"/>
                <a:gd name="connsiteY0" fmla="*/ 6350 h 88900"/>
                <a:gd name="connsiteX1" fmla="*/ 103717 w 280459"/>
                <a:gd name="connsiteY1" fmla="*/ 82550 h 88900"/>
                <a:gd name="connsiteX2" fmla="*/ 268817 w 280459"/>
                <a:gd name="connsiteY2" fmla="*/ 44450 h 88900"/>
                <a:gd name="connsiteX3" fmla="*/ 27517 w 280459"/>
                <a:gd name="connsiteY3" fmla="*/ 635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459" h="88900">
                  <a:moveTo>
                    <a:pt x="27517" y="6350"/>
                  </a:moveTo>
                  <a:cubicBezTo>
                    <a:pt x="0" y="12700"/>
                    <a:pt x="63500" y="76200"/>
                    <a:pt x="103717" y="82550"/>
                  </a:cubicBezTo>
                  <a:cubicBezTo>
                    <a:pt x="143934" y="88900"/>
                    <a:pt x="280459" y="57150"/>
                    <a:pt x="268817" y="44450"/>
                  </a:cubicBezTo>
                  <a:cubicBezTo>
                    <a:pt x="257175" y="31750"/>
                    <a:pt x="55034" y="0"/>
                    <a:pt x="27517" y="635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4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rot="5400000" flipH="1" flipV="1">
            <a:off x="305593" y="2286001"/>
            <a:ext cx="1219202" cy="1588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915282" y="2895599"/>
            <a:ext cx="3275718" cy="3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1905000"/>
            <a:ext cx="862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w Cen MT" pitchFamily="34" charset="0"/>
              </a:rPr>
              <a:t>Photon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Tw Cen MT" pitchFamily="34" charset="0"/>
              </a:rPr>
              <a:t>rate</a:t>
            </a:r>
            <a:endParaRPr lang="en-US" sz="2000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2895600"/>
            <a:ext cx="652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w Cen MT" pitchFamily="34" charset="0"/>
              </a:rPr>
              <a:t>Time</a:t>
            </a:r>
            <a:endParaRPr lang="en-US" sz="2000" dirty="0">
              <a:solidFill>
                <a:schemeClr val="bg1"/>
              </a:solidFill>
              <a:latin typeface="Tw Cen MT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2743200"/>
            <a:ext cx="3124200" cy="295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3429793" y="2286001"/>
            <a:ext cx="1219202" cy="1588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00400" y="1323201"/>
            <a:ext cx="1178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Tw Cen MT" pitchFamily="34" charset="0"/>
              </a:rPr>
              <a:t>End of exposure</a:t>
            </a:r>
            <a:endParaRPr lang="en-US" sz="1200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048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bg1"/>
                </a:solidFill>
                <a:latin typeface="Tw Cen MT" pitchFamily="34" charset="0"/>
              </a:rPr>
              <a:t>“Low light”</a:t>
            </a:r>
          </a:p>
          <a:p>
            <a:r>
              <a:rPr lang="en-US" dirty="0" smtClean="0">
                <a:solidFill>
                  <a:schemeClr val="bg1"/>
                </a:solidFill>
                <a:latin typeface="Tw Cen MT" pitchFamily="34" charset="0"/>
              </a:rPr>
              <a:t>Very few photons collected</a:t>
            </a:r>
            <a:endParaRPr lang="en-US" dirty="0">
              <a:solidFill>
                <a:schemeClr val="bg1"/>
              </a:solidFill>
              <a:latin typeface="Tw Cen MT" pitchFamily="34" charset="0"/>
            </a:endParaRPr>
          </a:p>
        </p:txBody>
      </p:sp>
      <p:grpSp>
        <p:nvGrpSpPr>
          <p:cNvPr id="2" name="Group 43"/>
          <p:cNvGrpSpPr/>
          <p:nvPr/>
        </p:nvGrpSpPr>
        <p:grpSpPr>
          <a:xfrm>
            <a:off x="4572000" y="1676400"/>
            <a:ext cx="800100" cy="1143001"/>
            <a:chOff x="2667000" y="5334000"/>
            <a:chExt cx="800100" cy="1143001"/>
          </a:xfrm>
        </p:grpSpPr>
        <p:grpSp>
          <p:nvGrpSpPr>
            <p:cNvPr id="3" name="Group 41"/>
            <p:cNvGrpSpPr/>
            <p:nvPr/>
          </p:nvGrpSpPr>
          <p:grpSpPr>
            <a:xfrm>
              <a:off x="2667000" y="5334000"/>
              <a:ext cx="800100" cy="1143001"/>
              <a:chOff x="2667000" y="5334000"/>
              <a:chExt cx="800100" cy="1143001"/>
            </a:xfrm>
          </p:grpSpPr>
          <p:grpSp>
            <p:nvGrpSpPr>
              <p:cNvPr id="12" name="Group 22"/>
              <p:cNvGrpSpPr/>
              <p:nvPr/>
            </p:nvGrpSpPr>
            <p:grpSpPr>
              <a:xfrm>
                <a:off x="2667000" y="5334000"/>
                <a:ext cx="639536" cy="1143001"/>
                <a:chOff x="2667000" y="5334000"/>
                <a:chExt cx="639536" cy="1143001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2667000" y="5334000"/>
                  <a:ext cx="457200" cy="533400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5" name="Straight Connector 24"/>
                <p:cNvCxnSpPr/>
                <p:nvPr/>
              </p:nvCxnSpPr>
              <p:spPr>
                <a:xfrm rot="5400000">
                  <a:off x="2667716" y="6019722"/>
                  <a:ext cx="456406" cy="951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rot="16200000" flipH="1">
                  <a:off x="2857975" y="6286976"/>
                  <a:ext cx="228601" cy="151449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5400000" flipH="1" flipV="1">
                  <a:off x="2704625" y="6286977"/>
                  <a:ext cx="228599" cy="151449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Freeform 27"/>
                <p:cNvSpPr/>
                <p:nvPr/>
              </p:nvSpPr>
              <p:spPr>
                <a:xfrm>
                  <a:off x="2930979" y="5772150"/>
                  <a:ext cx="375557" cy="228600"/>
                </a:xfrm>
                <a:custGeom>
                  <a:avLst/>
                  <a:gdLst>
                    <a:gd name="connsiteX0" fmla="*/ 0 w 375557"/>
                    <a:gd name="connsiteY0" fmla="*/ 228600 h 228600"/>
                    <a:gd name="connsiteX1" fmla="*/ 187778 w 375557"/>
                    <a:gd name="connsiteY1" fmla="*/ 171450 h 228600"/>
                    <a:gd name="connsiteX2" fmla="*/ 375557 w 375557"/>
                    <a:gd name="connsiteY2" fmla="*/ 0 h 228600"/>
                    <a:gd name="connsiteX0" fmla="*/ 0 w 375557"/>
                    <a:gd name="connsiteY0" fmla="*/ 228600 h 228600"/>
                    <a:gd name="connsiteX1" fmla="*/ 187778 w 375557"/>
                    <a:gd name="connsiteY1" fmla="*/ 171450 h 228600"/>
                    <a:gd name="connsiteX2" fmla="*/ 375557 w 375557"/>
                    <a:gd name="connsiteY2" fmla="*/ 0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5557" h="228600">
                      <a:moveTo>
                        <a:pt x="0" y="228600"/>
                      </a:moveTo>
                      <a:cubicBezTo>
                        <a:pt x="62592" y="219075"/>
                        <a:pt x="125185" y="209550"/>
                        <a:pt x="187778" y="171450"/>
                      </a:cubicBezTo>
                      <a:cubicBezTo>
                        <a:pt x="250371" y="133350"/>
                        <a:pt x="312964" y="66675"/>
                        <a:pt x="375557" y="0"/>
                      </a:cubicBezTo>
                    </a:path>
                  </a:pathLst>
                </a:custGeom>
                <a:ln w="254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3" name="Group 72"/>
                <p:cNvGrpSpPr/>
                <p:nvPr/>
              </p:nvGrpSpPr>
              <p:grpSpPr>
                <a:xfrm>
                  <a:off x="2971800" y="5486400"/>
                  <a:ext cx="76200" cy="76200"/>
                  <a:chOff x="2971800" y="5562600"/>
                  <a:chExt cx="76200" cy="76200"/>
                </a:xfrm>
              </p:grpSpPr>
              <p:sp>
                <p:nvSpPr>
                  <p:cNvPr id="32" name="Oval 31"/>
                  <p:cNvSpPr/>
                  <p:nvPr/>
                </p:nvSpPr>
                <p:spPr>
                  <a:xfrm>
                    <a:off x="2971800" y="5562600"/>
                    <a:ext cx="76200" cy="762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3002281" y="5593081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0" name="Freeform 29"/>
                <p:cNvSpPr/>
                <p:nvPr/>
              </p:nvSpPr>
              <p:spPr>
                <a:xfrm>
                  <a:off x="2798989" y="5538107"/>
                  <a:ext cx="327932" cy="446314"/>
                </a:xfrm>
                <a:custGeom>
                  <a:avLst/>
                  <a:gdLst>
                    <a:gd name="connsiteX0" fmla="*/ 74840 w 327932"/>
                    <a:gd name="connsiteY0" fmla="*/ 522514 h 522514"/>
                    <a:gd name="connsiteX1" fmla="*/ 42182 w 327932"/>
                    <a:gd name="connsiteY1" fmla="*/ 220436 h 522514"/>
                    <a:gd name="connsiteX2" fmla="*/ 327932 w 327932"/>
                    <a:gd name="connsiteY2" fmla="*/ 0 h 522514"/>
                    <a:gd name="connsiteX0" fmla="*/ 74840 w 327932"/>
                    <a:gd name="connsiteY0" fmla="*/ 446314 h 446314"/>
                    <a:gd name="connsiteX1" fmla="*/ 42182 w 327932"/>
                    <a:gd name="connsiteY1" fmla="*/ 144236 h 446314"/>
                    <a:gd name="connsiteX2" fmla="*/ 327932 w 327932"/>
                    <a:gd name="connsiteY2" fmla="*/ 0 h 446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7932" h="446314">
                      <a:moveTo>
                        <a:pt x="74840" y="446314"/>
                      </a:moveTo>
                      <a:cubicBezTo>
                        <a:pt x="37420" y="338818"/>
                        <a:pt x="0" y="218622"/>
                        <a:pt x="42182" y="144236"/>
                      </a:cubicBezTo>
                      <a:cubicBezTo>
                        <a:pt x="84364" y="69850"/>
                        <a:pt x="206148" y="66675"/>
                        <a:pt x="327932" y="0"/>
                      </a:cubicBezTo>
                    </a:path>
                  </a:pathLst>
                </a:custGeom>
                <a:ln w="254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>
                  <a:off x="2790825" y="5472113"/>
                  <a:ext cx="102394" cy="57150"/>
                </a:xfrm>
                <a:custGeom>
                  <a:avLst/>
                  <a:gdLst>
                    <a:gd name="connsiteX0" fmla="*/ 0 w 102394"/>
                    <a:gd name="connsiteY0" fmla="*/ 0 h 57150"/>
                    <a:gd name="connsiteX1" fmla="*/ 0 w 102394"/>
                    <a:gd name="connsiteY1" fmla="*/ 0 h 57150"/>
                    <a:gd name="connsiteX2" fmla="*/ 102394 w 102394"/>
                    <a:gd name="connsiteY2" fmla="*/ 5715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2394" h="5715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2394" y="57150"/>
                      </a:lnTo>
                    </a:path>
                  </a:pathLst>
                </a:cu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5"/>
              <p:cNvGrpSpPr/>
              <p:nvPr/>
            </p:nvGrpSpPr>
            <p:grpSpPr>
              <a:xfrm rot="238013">
                <a:off x="3048000" y="5472268"/>
                <a:ext cx="419100" cy="304800"/>
                <a:chOff x="1562100" y="3200400"/>
                <a:chExt cx="419100" cy="304800"/>
              </a:xfrm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1562100" y="3200400"/>
                  <a:ext cx="342900" cy="304800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Can 39"/>
                <p:cNvSpPr/>
                <p:nvPr/>
              </p:nvSpPr>
              <p:spPr>
                <a:xfrm rot="5400000">
                  <a:off x="1734540" y="3203121"/>
                  <a:ext cx="193964" cy="299357"/>
                </a:xfrm>
                <a:prstGeom prst="can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Freeform 14"/>
                <p:cNvSpPr/>
                <p:nvPr/>
              </p:nvSpPr>
              <p:spPr>
                <a:xfrm>
                  <a:off x="1862138" y="3255169"/>
                  <a:ext cx="42862" cy="185737"/>
                </a:xfrm>
                <a:custGeom>
                  <a:avLst/>
                  <a:gdLst>
                    <a:gd name="connsiteX0" fmla="*/ 42862 w 42862"/>
                    <a:gd name="connsiteY0" fmla="*/ 0 h 185737"/>
                    <a:gd name="connsiteX1" fmla="*/ 2381 w 42862"/>
                    <a:gd name="connsiteY1" fmla="*/ 92869 h 185737"/>
                    <a:gd name="connsiteX2" fmla="*/ 28574 w 42862"/>
                    <a:gd name="connsiteY2" fmla="*/ 185737 h 185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2862" h="185737">
                      <a:moveTo>
                        <a:pt x="42862" y="0"/>
                      </a:moveTo>
                      <a:cubicBezTo>
                        <a:pt x="23812" y="30956"/>
                        <a:pt x="4762" y="61913"/>
                        <a:pt x="2381" y="92869"/>
                      </a:cubicBezTo>
                      <a:cubicBezTo>
                        <a:pt x="0" y="123825"/>
                        <a:pt x="14287" y="154781"/>
                        <a:pt x="28574" y="185737"/>
                      </a:cubicBezTo>
                    </a:path>
                  </a:pathLst>
                </a:cu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3" name="Rectangle 42"/>
            <p:cNvSpPr/>
            <p:nvPr/>
          </p:nvSpPr>
          <p:spPr>
            <a:xfrm rot="207804" flipV="1">
              <a:off x="3107664" y="5489121"/>
              <a:ext cx="91438" cy="4571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7" name="Picture 52" descr="lightbul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-228600"/>
            <a:ext cx="1156722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-40000"/>
          </a:blip>
          <a:srcRect/>
          <a:stretch>
            <a:fillRect/>
          </a:stretch>
        </p:blipFill>
        <p:spPr bwMode="auto">
          <a:xfrm>
            <a:off x="7162800" y="2438400"/>
            <a:ext cx="609600" cy="81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47"/>
          <p:cNvGrpSpPr/>
          <p:nvPr/>
        </p:nvGrpSpPr>
        <p:grpSpPr>
          <a:xfrm>
            <a:off x="6479721" y="1905000"/>
            <a:ext cx="789215" cy="1143001"/>
            <a:chOff x="6479721" y="1905000"/>
            <a:chExt cx="789215" cy="1143001"/>
          </a:xfrm>
        </p:grpSpPr>
        <p:cxnSp>
          <p:nvCxnSpPr>
            <p:cNvPr id="57" name="Straight Connector 56"/>
            <p:cNvCxnSpPr/>
            <p:nvPr/>
          </p:nvCxnSpPr>
          <p:spPr>
            <a:xfrm rot="5400000">
              <a:off x="6630116" y="2590722"/>
              <a:ext cx="456406" cy="951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H="1">
              <a:off x="6820375" y="2857976"/>
              <a:ext cx="228601" cy="151449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 flipH="1" flipV="1">
              <a:off x="6667025" y="2857977"/>
              <a:ext cx="228599" cy="151449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Freeform 59"/>
            <p:cNvSpPr/>
            <p:nvPr/>
          </p:nvSpPr>
          <p:spPr>
            <a:xfrm>
              <a:off x="6893719" y="2343150"/>
              <a:ext cx="375217" cy="228600"/>
            </a:xfrm>
            <a:custGeom>
              <a:avLst/>
              <a:gdLst>
                <a:gd name="connsiteX0" fmla="*/ 0 w 375557"/>
                <a:gd name="connsiteY0" fmla="*/ 228600 h 228600"/>
                <a:gd name="connsiteX1" fmla="*/ 187778 w 375557"/>
                <a:gd name="connsiteY1" fmla="*/ 171450 h 228600"/>
                <a:gd name="connsiteX2" fmla="*/ 375557 w 375557"/>
                <a:gd name="connsiteY2" fmla="*/ 0 h 228600"/>
                <a:gd name="connsiteX0" fmla="*/ 0 w 375557"/>
                <a:gd name="connsiteY0" fmla="*/ 228600 h 228600"/>
                <a:gd name="connsiteX1" fmla="*/ 187778 w 375557"/>
                <a:gd name="connsiteY1" fmla="*/ 171450 h 228600"/>
                <a:gd name="connsiteX2" fmla="*/ 375557 w 375557"/>
                <a:gd name="connsiteY2" fmla="*/ 0 h 228600"/>
                <a:gd name="connsiteX0" fmla="*/ 0 w 375557"/>
                <a:gd name="connsiteY0" fmla="*/ 228600 h 228600"/>
                <a:gd name="connsiteX1" fmla="*/ 187778 w 375557"/>
                <a:gd name="connsiteY1" fmla="*/ 171450 h 228600"/>
                <a:gd name="connsiteX2" fmla="*/ 375557 w 375557"/>
                <a:gd name="connsiteY2" fmla="*/ 0 h 228600"/>
                <a:gd name="connsiteX0" fmla="*/ 6464 w 382021"/>
                <a:gd name="connsiteY0" fmla="*/ 228600 h 228600"/>
                <a:gd name="connsiteX1" fmla="*/ 194242 w 382021"/>
                <a:gd name="connsiteY1" fmla="*/ 171450 h 228600"/>
                <a:gd name="connsiteX2" fmla="*/ 382021 w 382021"/>
                <a:gd name="connsiteY2" fmla="*/ 0 h 228600"/>
                <a:gd name="connsiteX0" fmla="*/ 6464 w 382021"/>
                <a:gd name="connsiteY0" fmla="*/ 228600 h 228600"/>
                <a:gd name="connsiteX1" fmla="*/ 194242 w 382021"/>
                <a:gd name="connsiteY1" fmla="*/ 171450 h 228600"/>
                <a:gd name="connsiteX2" fmla="*/ 382021 w 382021"/>
                <a:gd name="connsiteY2" fmla="*/ 0 h 228600"/>
                <a:gd name="connsiteX0" fmla="*/ 0 w 375557"/>
                <a:gd name="connsiteY0" fmla="*/ 228600 h 228600"/>
                <a:gd name="connsiteX1" fmla="*/ 187778 w 375557"/>
                <a:gd name="connsiteY1" fmla="*/ 171450 h 228600"/>
                <a:gd name="connsiteX2" fmla="*/ 375557 w 375557"/>
                <a:gd name="connsiteY2" fmla="*/ 0 h 228600"/>
                <a:gd name="connsiteX0" fmla="*/ 0 w 451757"/>
                <a:gd name="connsiteY0" fmla="*/ 228600 h 228600"/>
                <a:gd name="connsiteX1" fmla="*/ 263978 w 451757"/>
                <a:gd name="connsiteY1" fmla="*/ 171450 h 228600"/>
                <a:gd name="connsiteX2" fmla="*/ 451757 w 451757"/>
                <a:gd name="connsiteY2" fmla="*/ 0 h 228600"/>
                <a:gd name="connsiteX0" fmla="*/ 0 w 451757"/>
                <a:gd name="connsiteY0" fmla="*/ 228600 h 228600"/>
                <a:gd name="connsiteX1" fmla="*/ 76540 w 451757"/>
                <a:gd name="connsiteY1" fmla="*/ 152400 h 228600"/>
                <a:gd name="connsiteX2" fmla="*/ 263978 w 451757"/>
                <a:gd name="connsiteY2" fmla="*/ 171450 h 228600"/>
                <a:gd name="connsiteX3" fmla="*/ 451757 w 451757"/>
                <a:gd name="connsiteY3" fmla="*/ 0 h 228600"/>
                <a:gd name="connsiteX0" fmla="*/ 0 w 375217"/>
                <a:gd name="connsiteY0" fmla="*/ 152400 h 196850"/>
                <a:gd name="connsiteX1" fmla="*/ 187438 w 375217"/>
                <a:gd name="connsiteY1" fmla="*/ 171450 h 196850"/>
                <a:gd name="connsiteX2" fmla="*/ 375217 w 375217"/>
                <a:gd name="connsiteY2" fmla="*/ 0 h 196850"/>
                <a:gd name="connsiteX0" fmla="*/ 0 w 375217"/>
                <a:gd name="connsiteY0" fmla="*/ 228600 h 228600"/>
                <a:gd name="connsiteX1" fmla="*/ 187438 w 375217"/>
                <a:gd name="connsiteY1" fmla="*/ 171450 h 228600"/>
                <a:gd name="connsiteX2" fmla="*/ 375217 w 375217"/>
                <a:gd name="connsiteY2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5217" h="228600">
                  <a:moveTo>
                    <a:pt x="0" y="228600"/>
                  </a:moveTo>
                  <a:cubicBezTo>
                    <a:pt x="43996" y="219075"/>
                    <a:pt x="124902" y="209550"/>
                    <a:pt x="187438" y="171450"/>
                  </a:cubicBezTo>
                  <a:cubicBezTo>
                    <a:pt x="249974" y="133350"/>
                    <a:pt x="312624" y="66675"/>
                    <a:pt x="375217" y="0"/>
                  </a:cubicBezTo>
                </a:path>
              </a:pathLst>
            </a:cu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6479721" y="2109107"/>
              <a:ext cx="356508" cy="446314"/>
            </a:xfrm>
            <a:custGeom>
              <a:avLst/>
              <a:gdLst>
                <a:gd name="connsiteX0" fmla="*/ 74840 w 327932"/>
                <a:gd name="connsiteY0" fmla="*/ 522514 h 522514"/>
                <a:gd name="connsiteX1" fmla="*/ 42182 w 327932"/>
                <a:gd name="connsiteY1" fmla="*/ 220436 h 522514"/>
                <a:gd name="connsiteX2" fmla="*/ 327932 w 327932"/>
                <a:gd name="connsiteY2" fmla="*/ 0 h 522514"/>
                <a:gd name="connsiteX0" fmla="*/ 74840 w 327932"/>
                <a:gd name="connsiteY0" fmla="*/ 446314 h 446314"/>
                <a:gd name="connsiteX1" fmla="*/ 42182 w 327932"/>
                <a:gd name="connsiteY1" fmla="*/ 144236 h 446314"/>
                <a:gd name="connsiteX2" fmla="*/ 327932 w 327932"/>
                <a:gd name="connsiteY2" fmla="*/ 0 h 446314"/>
                <a:gd name="connsiteX0" fmla="*/ 478292 w 505052"/>
                <a:gd name="connsiteY0" fmla="*/ 446314 h 446314"/>
                <a:gd name="connsiteX1" fmla="*/ 445634 w 505052"/>
                <a:gd name="connsiteY1" fmla="*/ 144236 h 446314"/>
                <a:gd name="connsiteX2" fmla="*/ 121784 w 505052"/>
                <a:gd name="connsiteY2" fmla="*/ 0 h 446314"/>
                <a:gd name="connsiteX0" fmla="*/ 356508 w 383268"/>
                <a:gd name="connsiteY0" fmla="*/ 446314 h 446314"/>
                <a:gd name="connsiteX1" fmla="*/ 323850 w 383268"/>
                <a:gd name="connsiteY1" fmla="*/ 144236 h 446314"/>
                <a:gd name="connsiteX2" fmla="*/ 83004 w 383268"/>
                <a:gd name="connsiteY2" fmla="*/ 138793 h 446314"/>
                <a:gd name="connsiteX3" fmla="*/ 0 w 383268"/>
                <a:gd name="connsiteY3" fmla="*/ 0 h 446314"/>
                <a:gd name="connsiteX0" fmla="*/ 356508 w 383268"/>
                <a:gd name="connsiteY0" fmla="*/ 446314 h 446314"/>
                <a:gd name="connsiteX1" fmla="*/ 323850 w 383268"/>
                <a:gd name="connsiteY1" fmla="*/ 144236 h 446314"/>
                <a:gd name="connsiteX2" fmla="*/ 0 w 383268"/>
                <a:gd name="connsiteY2" fmla="*/ 0 h 446314"/>
                <a:gd name="connsiteX0" fmla="*/ 356508 w 356508"/>
                <a:gd name="connsiteY0" fmla="*/ 446314 h 446314"/>
                <a:gd name="connsiteX1" fmla="*/ 95250 w 356508"/>
                <a:gd name="connsiteY1" fmla="*/ 220436 h 446314"/>
                <a:gd name="connsiteX2" fmla="*/ 0 w 356508"/>
                <a:gd name="connsiteY2" fmla="*/ 0 h 44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6508" h="446314">
                  <a:moveTo>
                    <a:pt x="356508" y="446314"/>
                  </a:moveTo>
                  <a:cubicBezTo>
                    <a:pt x="319088" y="338818"/>
                    <a:pt x="154668" y="294822"/>
                    <a:pt x="95250" y="220436"/>
                  </a:cubicBezTo>
                  <a:cubicBezTo>
                    <a:pt x="35832" y="146050"/>
                    <a:pt x="67469" y="30049"/>
                    <a:pt x="0" y="0"/>
                  </a:cubicBezTo>
                </a:path>
              </a:pathLst>
            </a:cu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6629400" y="1905000"/>
              <a:ext cx="457200" cy="5334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72"/>
            <p:cNvGrpSpPr/>
            <p:nvPr/>
          </p:nvGrpSpPr>
          <p:grpSpPr>
            <a:xfrm rot="8100000">
              <a:off x="6934200" y="2057400"/>
              <a:ext cx="76200" cy="76200"/>
              <a:chOff x="2971800" y="5562600"/>
              <a:chExt cx="76200" cy="76200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971800" y="55626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002281" y="559308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72"/>
            <p:cNvGrpSpPr/>
            <p:nvPr/>
          </p:nvGrpSpPr>
          <p:grpSpPr>
            <a:xfrm rot="9000000">
              <a:off x="6705600" y="2057400"/>
              <a:ext cx="76200" cy="76200"/>
              <a:chOff x="2971800" y="5562600"/>
              <a:chExt cx="76200" cy="76200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2971800" y="55626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002281" y="559308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Freeform 69"/>
            <p:cNvSpPr/>
            <p:nvPr/>
          </p:nvSpPr>
          <p:spPr>
            <a:xfrm>
              <a:off x="6697133" y="2235200"/>
              <a:ext cx="280459" cy="88900"/>
            </a:xfrm>
            <a:custGeom>
              <a:avLst/>
              <a:gdLst>
                <a:gd name="connsiteX0" fmla="*/ 27517 w 280459"/>
                <a:gd name="connsiteY0" fmla="*/ 6350 h 88900"/>
                <a:gd name="connsiteX1" fmla="*/ 103717 w 280459"/>
                <a:gd name="connsiteY1" fmla="*/ 82550 h 88900"/>
                <a:gd name="connsiteX2" fmla="*/ 268817 w 280459"/>
                <a:gd name="connsiteY2" fmla="*/ 44450 h 88900"/>
                <a:gd name="connsiteX3" fmla="*/ 27517 w 280459"/>
                <a:gd name="connsiteY3" fmla="*/ 635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459" h="88900">
                  <a:moveTo>
                    <a:pt x="27517" y="6350"/>
                  </a:moveTo>
                  <a:cubicBezTo>
                    <a:pt x="0" y="12700"/>
                    <a:pt x="63500" y="76200"/>
                    <a:pt x="103717" y="82550"/>
                  </a:cubicBezTo>
                  <a:cubicBezTo>
                    <a:pt x="143934" y="88900"/>
                    <a:pt x="280459" y="57150"/>
                    <a:pt x="268817" y="44450"/>
                  </a:cubicBezTo>
                  <a:cubicBezTo>
                    <a:pt x="257175" y="31750"/>
                    <a:pt x="55034" y="0"/>
                    <a:pt x="27517" y="635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4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43"/>
          <p:cNvGrpSpPr/>
          <p:nvPr/>
        </p:nvGrpSpPr>
        <p:grpSpPr>
          <a:xfrm>
            <a:off x="4572000" y="1676400"/>
            <a:ext cx="800100" cy="1143001"/>
            <a:chOff x="2667000" y="5334000"/>
            <a:chExt cx="800100" cy="1143001"/>
          </a:xfrm>
        </p:grpSpPr>
        <p:grpSp>
          <p:nvGrpSpPr>
            <p:cNvPr id="14" name="Group 41"/>
            <p:cNvGrpSpPr/>
            <p:nvPr/>
          </p:nvGrpSpPr>
          <p:grpSpPr>
            <a:xfrm>
              <a:off x="2667000" y="5334000"/>
              <a:ext cx="800100" cy="1143001"/>
              <a:chOff x="2667000" y="5334000"/>
              <a:chExt cx="800100" cy="1143001"/>
            </a:xfrm>
          </p:grpSpPr>
          <p:grpSp>
            <p:nvGrpSpPr>
              <p:cNvPr id="15" name="Group 22"/>
              <p:cNvGrpSpPr/>
              <p:nvPr/>
            </p:nvGrpSpPr>
            <p:grpSpPr>
              <a:xfrm>
                <a:off x="2667000" y="5334000"/>
                <a:ext cx="639536" cy="1143001"/>
                <a:chOff x="2667000" y="5334000"/>
                <a:chExt cx="639536" cy="1143001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2667000" y="5334000"/>
                  <a:ext cx="457200" cy="533400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5" name="Straight Connector 24"/>
                <p:cNvCxnSpPr/>
                <p:nvPr/>
              </p:nvCxnSpPr>
              <p:spPr>
                <a:xfrm rot="5400000">
                  <a:off x="2667716" y="6019722"/>
                  <a:ext cx="456406" cy="951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rot="16200000" flipH="1">
                  <a:off x="2857975" y="6286976"/>
                  <a:ext cx="228601" cy="151449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5400000" flipH="1" flipV="1">
                  <a:off x="2704625" y="6286977"/>
                  <a:ext cx="228599" cy="151449"/>
                </a:xfrm>
                <a:prstGeom prst="line">
                  <a:avLst/>
                </a:prstGeom>
                <a:ln w="381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Freeform 27"/>
                <p:cNvSpPr/>
                <p:nvPr/>
              </p:nvSpPr>
              <p:spPr>
                <a:xfrm>
                  <a:off x="2930979" y="5772150"/>
                  <a:ext cx="375557" cy="228600"/>
                </a:xfrm>
                <a:custGeom>
                  <a:avLst/>
                  <a:gdLst>
                    <a:gd name="connsiteX0" fmla="*/ 0 w 375557"/>
                    <a:gd name="connsiteY0" fmla="*/ 228600 h 228600"/>
                    <a:gd name="connsiteX1" fmla="*/ 187778 w 375557"/>
                    <a:gd name="connsiteY1" fmla="*/ 171450 h 228600"/>
                    <a:gd name="connsiteX2" fmla="*/ 375557 w 375557"/>
                    <a:gd name="connsiteY2" fmla="*/ 0 h 228600"/>
                    <a:gd name="connsiteX0" fmla="*/ 0 w 375557"/>
                    <a:gd name="connsiteY0" fmla="*/ 228600 h 228600"/>
                    <a:gd name="connsiteX1" fmla="*/ 187778 w 375557"/>
                    <a:gd name="connsiteY1" fmla="*/ 171450 h 228600"/>
                    <a:gd name="connsiteX2" fmla="*/ 375557 w 375557"/>
                    <a:gd name="connsiteY2" fmla="*/ 0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5557" h="228600">
                      <a:moveTo>
                        <a:pt x="0" y="228600"/>
                      </a:moveTo>
                      <a:cubicBezTo>
                        <a:pt x="62592" y="219075"/>
                        <a:pt x="125185" y="209550"/>
                        <a:pt x="187778" y="171450"/>
                      </a:cubicBezTo>
                      <a:cubicBezTo>
                        <a:pt x="250371" y="133350"/>
                        <a:pt x="312964" y="66675"/>
                        <a:pt x="375557" y="0"/>
                      </a:cubicBezTo>
                    </a:path>
                  </a:pathLst>
                </a:custGeom>
                <a:ln w="254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" name="Group 72"/>
                <p:cNvGrpSpPr/>
                <p:nvPr/>
              </p:nvGrpSpPr>
              <p:grpSpPr>
                <a:xfrm>
                  <a:off x="2971800" y="5486400"/>
                  <a:ext cx="76200" cy="76200"/>
                  <a:chOff x="2971800" y="5562600"/>
                  <a:chExt cx="76200" cy="76200"/>
                </a:xfrm>
              </p:grpSpPr>
              <p:sp>
                <p:nvSpPr>
                  <p:cNvPr id="32" name="Oval 31"/>
                  <p:cNvSpPr/>
                  <p:nvPr/>
                </p:nvSpPr>
                <p:spPr>
                  <a:xfrm>
                    <a:off x="2971800" y="5562600"/>
                    <a:ext cx="76200" cy="762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3002281" y="5593081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0" name="Freeform 29"/>
                <p:cNvSpPr/>
                <p:nvPr/>
              </p:nvSpPr>
              <p:spPr>
                <a:xfrm>
                  <a:off x="2798989" y="5538107"/>
                  <a:ext cx="327932" cy="446314"/>
                </a:xfrm>
                <a:custGeom>
                  <a:avLst/>
                  <a:gdLst>
                    <a:gd name="connsiteX0" fmla="*/ 74840 w 327932"/>
                    <a:gd name="connsiteY0" fmla="*/ 522514 h 522514"/>
                    <a:gd name="connsiteX1" fmla="*/ 42182 w 327932"/>
                    <a:gd name="connsiteY1" fmla="*/ 220436 h 522514"/>
                    <a:gd name="connsiteX2" fmla="*/ 327932 w 327932"/>
                    <a:gd name="connsiteY2" fmla="*/ 0 h 522514"/>
                    <a:gd name="connsiteX0" fmla="*/ 74840 w 327932"/>
                    <a:gd name="connsiteY0" fmla="*/ 446314 h 446314"/>
                    <a:gd name="connsiteX1" fmla="*/ 42182 w 327932"/>
                    <a:gd name="connsiteY1" fmla="*/ 144236 h 446314"/>
                    <a:gd name="connsiteX2" fmla="*/ 327932 w 327932"/>
                    <a:gd name="connsiteY2" fmla="*/ 0 h 446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7932" h="446314">
                      <a:moveTo>
                        <a:pt x="74840" y="446314"/>
                      </a:moveTo>
                      <a:cubicBezTo>
                        <a:pt x="37420" y="338818"/>
                        <a:pt x="0" y="218622"/>
                        <a:pt x="42182" y="144236"/>
                      </a:cubicBezTo>
                      <a:cubicBezTo>
                        <a:pt x="84364" y="69850"/>
                        <a:pt x="206148" y="66675"/>
                        <a:pt x="327932" y="0"/>
                      </a:cubicBezTo>
                    </a:path>
                  </a:pathLst>
                </a:custGeom>
                <a:ln w="254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>
                  <a:off x="2790825" y="5472113"/>
                  <a:ext cx="102394" cy="57150"/>
                </a:xfrm>
                <a:custGeom>
                  <a:avLst/>
                  <a:gdLst>
                    <a:gd name="connsiteX0" fmla="*/ 0 w 102394"/>
                    <a:gd name="connsiteY0" fmla="*/ 0 h 57150"/>
                    <a:gd name="connsiteX1" fmla="*/ 0 w 102394"/>
                    <a:gd name="connsiteY1" fmla="*/ 0 h 57150"/>
                    <a:gd name="connsiteX2" fmla="*/ 102394 w 102394"/>
                    <a:gd name="connsiteY2" fmla="*/ 5715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2394" h="5715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2394" y="57150"/>
                      </a:lnTo>
                    </a:path>
                  </a:pathLst>
                </a:custGeom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5"/>
              <p:cNvGrpSpPr/>
              <p:nvPr/>
            </p:nvGrpSpPr>
            <p:grpSpPr>
              <a:xfrm rot="238013">
                <a:off x="3048000" y="5472268"/>
                <a:ext cx="419100" cy="304800"/>
                <a:chOff x="1562100" y="3200400"/>
                <a:chExt cx="419100" cy="304800"/>
              </a:xfrm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1562100" y="3200400"/>
                  <a:ext cx="342900" cy="304800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Can 39"/>
                <p:cNvSpPr/>
                <p:nvPr/>
              </p:nvSpPr>
              <p:spPr>
                <a:xfrm rot="5400000">
                  <a:off x="1734540" y="3203121"/>
                  <a:ext cx="193964" cy="299357"/>
                </a:xfrm>
                <a:prstGeom prst="can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Freeform 14"/>
                <p:cNvSpPr/>
                <p:nvPr/>
              </p:nvSpPr>
              <p:spPr>
                <a:xfrm>
                  <a:off x="1862138" y="3255169"/>
                  <a:ext cx="42862" cy="185737"/>
                </a:xfrm>
                <a:custGeom>
                  <a:avLst/>
                  <a:gdLst>
                    <a:gd name="connsiteX0" fmla="*/ 42862 w 42862"/>
                    <a:gd name="connsiteY0" fmla="*/ 0 h 185737"/>
                    <a:gd name="connsiteX1" fmla="*/ 2381 w 42862"/>
                    <a:gd name="connsiteY1" fmla="*/ 92869 h 185737"/>
                    <a:gd name="connsiteX2" fmla="*/ 28574 w 42862"/>
                    <a:gd name="connsiteY2" fmla="*/ 185737 h 185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2862" h="185737">
                      <a:moveTo>
                        <a:pt x="42862" y="0"/>
                      </a:moveTo>
                      <a:cubicBezTo>
                        <a:pt x="23812" y="30956"/>
                        <a:pt x="4762" y="61913"/>
                        <a:pt x="2381" y="92869"/>
                      </a:cubicBezTo>
                      <a:cubicBezTo>
                        <a:pt x="0" y="123825"/>
                        <a:pt x="14287" y="154781"/>
                        <a:pt x="28574" y="185737"/>
                      </a:cubicBezTo>
                    </a:path>
                  </a:pathLst>
                </a:cu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3" name="Rectangle 42"/>
            <p:cNvSpPr/>
            <p:nvPr/>
          </p:nvSpPr>
          <p:spPr>
            <a:xfrm rot="207804" flipV="1">
              <a:off x="3107664" y="5489121"/>
              <a:ext cx="91438" cy="4571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7" name="Picture 52" descr="lightbul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-228600"/>
            <a:ext cx="1156722" cy="914400"/>
          </a:xfrm>
          <a:prstGeom prst="rect">
            <a:avLst/>
          </a:prstGeom>
          <a:noFill/>
        </p:spPr>
      </p:pic>
      <p:sp>
        <p:nvSpPr>
          <p:cNvPr id="44" name="Isosceles Triangle 43"/>
          <p:cNvSpPr/>
          <p:nvPr/>
        </p:nvSpPr>
        <p:spPr>
          <a:xfrm rot="16200000">
            <a:off x="4686300" y="952500"/>
            <a:ext cx="2514600" cy="1828800"/>
          </a:xfrm>
          <a:prstGeom prst="triangle">
            <a:avLst/>
          </a:prstGeom>
          <a:solidFill>
            <a:srgbClr val="FFFF6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rapezoid 47"/>
          <p:cNvSpPr/>
          <p:nvPr/>
        </p:nvSpPr>
        <p:spPr>
          <a:xfrm rot="5400000">
            <a:off x="3505200" y="990600"/>
            <a:ext cx="5029200" cy="1676400"/>
          </a:xfrm>
          <a:prstGeom prst="trapezoid">
            <a:avLst>
              <a:gd name="adj" fmla="val 75758"/>
            </a:avLst>
          </a:prstGeom>
          <a:solidFill>
            <a:srgbClr val="FFFF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>
            <a:off x="5638800" y="1676400"/>
            <a:ext cx="762000" cy="3048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 flipH="1">
            <a:off x="5638800" y="1905000"/>
            <a:ext cx="762000" cy="3048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800" y="3048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bg1"/>
                </a:solidFill>
                <a:latin typeface="Tw Cen MT" pitchFamily="34" charset="0"/>
              </a:rPr>
              <a:t>“Direct Flash”</a:t>
            </a:r>
          </a:p>
          <a:p>
            <a:r>
              <a:rPr lang="en-US" dirty="0" smtClean="0">
                <a:solidFill>
                  <a:schemeClr val="bg1"/>
                </a:solidFill>
                <a:latin typeface="Tw Cen MT" pitchFamily="34" charset="0"/>
              </a:rPr>
              <a:t>Flash shoots light at subject, photons bounce back to camera</a:t>
            </a:r>
            <a:endParaRPr lang="en-US" dirty="0">
              <a:solidFill>
                <a:schemeClr val="bg1"/>
              </a:solidFill>
              <a:latin typeface="Tw Cen MT" pitchFamily="34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rot="5400000" flipH="1" flipV="1">
            <a:off x="305593" y="2286001"/>
            <a:ext cx="1219202" cy="1588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915282" y="2895600"/>
            <a:ext cx="1981112" cy="2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0" y="1905000"/>
            <a:ext cx="862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w Cen MT" pitchFamily="34" charset="0"/>
              </a:rPr>
              <a:t>Photon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Tw Cen MT" pitchFamily="34" charset="0"/>
              </a:rPr>
              <a:t>rate</a:t>
            </a:r>
            <a:endParaRPr lang="en-US" sz="2000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590800" y="2895600"/>
            <a:ext cx="652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w Cen MT" pitchFamily="34" charset="0"/>
              </a:rPr>
              <a:t>Time</a:t>
            </a:r>
            <a:endParaRPr lang="en-US" sz="2000" dirty="0">
              <a:solidFill>
                <a:schemeClr val="bg1"/>
              </a:solidFill>
              <a:latin typeface="Tw Cen MT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914400" y="2743200"/>
            <a:ext cx="762000" cy="72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5400000" flipH="1" flipV="1">
            <a:off x="1981993" y="2286001"/>
            <a:ext cx="1219202" cy="1588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981200" y="1323201"/>
            <a:ext cx="1178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Tw Cen MT" pitchFamily="34" charset="0"/>
              </a:rPr>
              <a:t>End of exposure</a:t>
            </a:r>
            <a:endParaRPr lang="en-US" sz="1200" dirty="0">
              <a:solidFill>
                <a:schemeClr val="bg1"/>
              </a:solidFill>
              <a:latin typeface="Tw Cen MT" pitchFamily="34" charset="0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 rot="5400000" flipH="1" flipV="1">
            <a:off x="1219200" y="2133600"/>
            <a:ext cx="1066800" cy="152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828800" y="1676400"/>
            <a:ext cx="762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16200000" flipH="1">
            <a:off x="1447800" y="2133600"/>
            <a:ext cx="1066800" cy="152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2057400" y="2743200"/>
            <a:ext cx="533400" cy="50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1" animBg="1"/>
      <p:bldP spid="44" grpId="0" animBg="1"/>
      <p:bldP spid="44" grpId="1" animBg="1"/>
      <p:bldP spid="48" grpId="0" animBg="1"/>
      <p:bldP spid="48" grpId="1" animBg="1"/>
      <p:bldP spid="50" grpId="0" animBg="1"/>
      <p:bldP spid="50" grpId="1" animBg="1"/>
      <p:bldP spid="51" grpId="0" animBg="1"/>
      <p:bldP spid="51" grpId="1" animBg="1"/>
      <p:bldP spid="6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55</Words>
  <Application>Microsoft Office PowerPoint</Application>
  <PresentationFormat>On-screen Show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Nathan</dc:creator>
  <cp:lastModifiedBy>Nathan Yan</cp:lastModifiedBy>
  <cp:revision>15</cp:revision>
  <dcterms:created xsi:type="dcterms:W3CDTF">2006-08-16T00:00:00Z</dcterms:created>
  <dcterms:modified xsi:type="dcterms:W3CDTF">2007-10-26T03:01:15Z</dcterms:modified>
</cp:coreProperties>
</file>