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6" r:id="rId10"/>
    <p:sldId id="268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71" autoAdjust="0"/>
  </p:normalViewPr>
  <p:slideViewPr>
    <p:cSldViewPr>
      <p:cViewPr varScale="1">
        <p:scale>
          <a:sx n="55" d="100"/>
          <a:sy n="55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N\EN\School\Decal\week9\hicontr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9" name="Picture 5" descr="C:\N\EN\School\Decal\week9\lowcontr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bg1"/>
                </a:solidFill>
                <a:latin typeface="Agency FB" pitchFamily="34" charset="0"/>
              </a:rPr>
              <a:t>Exposure and Dynamic Range</a:t>
            </a:r>
          </a:p>
          <a:p>
            <a:pPr algn="ctr"/>
            <a:endParaRPr lang="en-US" sz="800" dirty="0" smtClean="0">
              <a:solidFill>
                <a:schemeClr val="bg1"/>
              </a:solidFill>
              <a:latin typeface="Agency FB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 Low contrast | High Contrast</a:t>
            </a:r>
            <a:endParaRPr lang="en-U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\EN\School\Decal\week9\DR test\IMG_16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095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\EN\School\Decal\week9\DR test\IMG_16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095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camera has a limited dynamic range.  Thus it can only capture a certain portion of the total dynamic range of the scene.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3075" idx="2"/>
          </p:cNvCxnSpPr>
          <p:nvPr/>
        </p:nvCxnSpPr>
        <p:spPr>
          <a:xfrm rot="5400000">
            <a:off x="555482" y="3068782"/>
            <a:ext cx="414337" cy="129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213081" y="3068782"/>
            <a:ext cx="414337" cy="129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870681" y="3068782"/>
            <a:ext cx="414337" cy="129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N\EN\School\Decal\week9\gradient.png"/>
          <p:cNvPicPr>
            <a:picLocks noChangeAspect="1" noChangeArrowheads="1"/>
          </p:cNvPicPr>
          <p:nvPr/>
        </p:nvPicPr>
        <p:blipFill>
          <a:blip r:embed="rId2"/>
          <a:srcRect t="3683"/>
          <a:stretch>
            <a:fillRect/>
          </a:stretch>
        </p:blipFill>
        <p:spPr bwMode="auto">
          <a:xfrm>
            <a:off x="123825" y="3276600"/>
            <a:ext cx="8943975" cy="1992768"/>
          </a:xfrm>
          <a:prstGeom prst="rect">
            <a:avLst/>
          </a:prstGeom>
          <a:noFill/>
        </p:spPr>
      </p:pic>
      <p:pic>
        <p:nvPicPr>
          <p:cNvPr id="3075" name="Picture 3" descr="C:\N\EN\School\Decal\week9\sha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1526598" cy="2252663"/>
          </a:xfrm>
          <a:prstGeom prst="rect">
            <a:avLst/>
          </a:prstGeom>
          <a:noFill/>
        </p:spPr>
      </p:pic>
      <p:pic>
        <p:nvPicPr>
          <p:cNvPr id="3076" name="Picture 4" descr="C:\N\EN\School\Decal\week9\highl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95400"/>
            <a:ext cx="2015290" cy="1595438"/>
          </a:xfrm>
          <a:prstGeom prst="rect">
            <a:avLst/>
          </a:prstGeom>
          <a:noFill/>
        </p:spPr>
      </p:pic>
      <p:pic>
        <p:nvPicPr>
          <p:cNvPr id="3077" name="Picture 5" descr="C:\N\EN\School\Decal\week9\midt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1" y="862914"/>
            <a:ext cx="2209800" cy="2046973"/>
          </a:xfrm>
          <a:prstGeom prst="rect">
            <a:avLst/>
          </a:prstGeom>
          <a:noFill/>
        </p:spPr>
      </p:pic>
      <p:sp>
        <p:nvSpPr>
          <p:cNvPr id="14" name="Right Brace 13"/>
          <p:cNvSpPr/>
          <p:nvPr/>
        </p:nvSpPr>
        <p:spPr>
          <a:xfrm rot="5400000">
            <a:off x="2438400" y="1752600"/>
            <a:ext cx="533400" cy="5105400"/>
          </a:xfrm>
          <a:prstGeom prst="rightBrace">
            <a:avLst>
              <a:gd name="adj1" fmla="val 39286"/>
              <a:gd name="adj2" fmla="val 50000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125 0.00532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N\EN\School\Decal\week9\lowcontr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050" name="Picture 2" descr="C:\N\EN\School\Decal\week9\histogram_lowcontras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152400"/>
            <a:ext cx="3352381" cy="14349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24400" y="18288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Histogram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: plots pixels according to brightness: L-R, Dark-Bright</a:t>
            </a:r>
          </a:p>
          <a:p>
            <a:endParaRPr lang="en-US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Low contrast: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 Most pixels in middle, few very dark (shadows) or very bright (highlights) areas.</a:t>
            </a:r>
          </a:p>
          <a:p>
            <a:endParaRPr lang="en-US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Result: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 Flat, boring picture.  No defining characteristics.</a:t>
            </a:r>
            <a:endParaRPr lang="en-U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18288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Histogram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: plots pixels according to brightness: L-R, Dark-Bright</a:t>
            </a:r>
          </a:p>
          <a:p>
            <a:endParaRPr lang="en-US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High contrast: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 More pixels toward edge, in very dark (shadows) or very bright (highlights) areas.</a:t>
            </a:r>
          </a:p>
          <a:p>
            <a:endParaRPr lang="en-US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Result: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 Interesting, dynamic picture.  Sharply defined characteristics.</a:t>
            </a:r>
            <a:endParaRPr lang="en-U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3074" name="Picture 2" descr="C:\N\EN\School\Decal\week9\hicontr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075" name="Picture 3" descr="C:\N\EN\School\Decal\week9\histogram_highcontr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3365500" cy="143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N\EN\School\Decal\week9\lowcontr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050" name="Picture 2" descr="C:\N\EN\School\Decal\week9\histogram_lowcontras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152400"/>
            <a:ext cx="3352381" cy="14349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24400" y="18288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Histogram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: plots pixels according to brightness: L-R, Dark-Bright</a:t>
            </a:r>
          </a:p>
          <a:p>
            <a:endParaRPr lang="en-US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Low contrast: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 Most pixels in middle, few very dark (shadows) or very bright (highlights) areas.</a:t>
            </a:r>
          </a:p>
          <a:p>
            <a:endParaRPr lang="en-US" sz="2400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latin typeface="Agency FB" pitchFamily="34" charset="0"/>
              </a:rPr>
              <a:t>Result: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 Flat, boring picture.  No defining characteristics.</a:t>
            </a:r>
            <a:endParaRPr lang="en-U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051" name="Picture 3" descr="C:\N\EN\School\Decal\week9\lowcontrast_ed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052" name="Picture 4" descr="C:\N\EN\School\Decal\week9\histogram_lowcontrast_edi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52400"/>
            <a:ext cx="3352800" cy="1435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5486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However, low contrast can always be edited into a high contrast image</a:t>
            </a:r>
            <a:endParaRPr lang="en-U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\EN\School\Decal\week9\lowcontrast_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09600"/>
            <a:ext cx="3393522" cy="1676400"/>
          </a:xfrm>
          <a:prstGeom prst="rect">
            <a:avLst/>
          </a:prstGeom>
          <a:noFill/>
        </p:spPr>
      </p:pic>
      <p:pic>
        <p:nvPicPr>
          <p:cNvPr id="4099" name="Picture 3" descr="C:\N\EN\School\Decal\week9\hicontrast_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48200"/>
            <a:ext cx="3199237" cy="1676400"/>
          </a:xfrm>
          <a:prstGeom prst="rect">
            <a:avLst/>
          </a:prstGeom>
          <a:noFill/>
        </p:spPr>
      </p:pic>
      <p:pic>
        <p:nvPicPr>
          <p:cNvPr id="6" name="Picture 4" descr="C:\N\EN\School\Decal\week9\hicontr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1117600" cy="1676400"/>
          </a:xfrm>
          <a:prstGeom prst="rect">
            <a:avLst/>
          </a:prstGeom>
          <a:noFill/>
        </p:spPr>
      </p:pic>
      <p:pic>
        <p:nvPicPr>
          <p:cNvPr id="7" name="Picture 5" descr="C:\N\EN\School\Decal\week9\lowcontr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9600"/>
            <a:ext cx="1117600" cy="16764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7" idx="3"/>
            <a:endCxn id="4098" idx="1"/>
          </p:cNvCxnSpPr>
          <p:nvPr/>
        </p:nvCxnSpPr>
        <p:spPr>
          <a:xfrm>
            <a:off x="1498600" y="1447800"/>
            <a:ext cx="132080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4099" idx="1"/>
          </p:cNvCxnSpPr>
          <p:nvPr/>
        </p:nvCxnSpPr>
        <p:spPr>
          <a:xfrm>
            <a:off x="1498600" y="5486400"/>
            <a:ext cx="1397000" cy="1588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1039877">
            <a:off x="2971800" y="4724400"/>
            <a:ext cx="1676400" cy="12192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39877">
            <a:off x="2971800" y="679219"/>
            <a:ext cx="1676400" cy="121920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76200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Low contrast</a:t>
            </a:r>
            <a:endParaRPr lang="en-US" sz="2400" u="sng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114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gency FB" pitchFamily="34" charset="0"/>
                <a:cs typeface="Arial" pitchFamily="34" charset="0"/>
              </a:rPr>
              <a:t>High contrast</a:t>
            </a:r>
            <a:endParaRPr lang="en-US" sz="2400" u="sng" dirty="0">
              <a:solidFill>
                <a:srgbClr val="92D05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1" y="28194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High contrast has caused this area to be 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completely white</a:t>
            </a:r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, destroying all detail.  It is impossible to get this detail back – this is known as a 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“blown highlight”.</a:t>
            </a:r>
            <a:endParaRPr lang="en-US" sz="240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198446" y="3364523"/>
            <a:ext cx="470877" cy="1336431"/>
          </a:xfrm>
          <a:custGeom>
            <a:avLst/>
            <a:gdLst>
              <a:gd name="connsiteX0" fmla="*/ 470877 w 470877"/>
              <a:gd name="connsiteY0" fmla="*/ 1336431 h 1336431"/>
              <a:gd name="connsiteX1" fmla="*/ 1954 w 470877"/>
              <a:gd name="connsiteY1" fmla="*/ 562708 h 1336431"/>
              <a:gd name="connsiteX2" fmla="*/ 459154 w 470877"/>
              <a:gd name="connsiteY2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877" h="1336431">
                <a:moveTo>
                  <a:pt x="470877" y="1336431"/>
                </a:moveTo>
                <a:cubicBezTo>
                  <a:pt x="237392" y="1060938"/>
                  <a:pt x="3908" y="785446"/>
                  <a:pt x="1954" y="562708"/>
                </a:cubicBezTo>
                <a:cubicBezTo>
                  <a:pt x="0" y="339970"/>
                  <a:pt x="229577" y="169985"/>
                  <a:pt x="459154" y="0"/>
                </a:cubicBezTo>
              </a:path>
            </a:pathLst>
          </a:cu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\EN\School\Decal\week9\lowcontrast_eyes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819400" y="762000"/>
            <a:ext cx="3886200" cy="1377835"/>
          </a:xfrm>
          <a:prstGeom prst="rect">
            <a:avLst/>
          </a:prstGeom>
          <a:noFill/>
        </p:spPr>
      </p:pic>
      <p:pic>
        <p:nvPicPr>
          <p:cNvPr id="1027" name="Picture 3" descr="C:\N\EN\School\Decal\week9\hicontrast_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54572"/>
            <a:ext cx="3733800" cy="1670027"/>
          </a:xfrm>
          <a:prstGeom prst="rect">
            <a:avLst/>
          </a:prstGeom>
          <a:noFill/>
        </p:spPr>
      </p:pic>
      <p:pic>
        <p:nvPicPr>
          <p:cNvPr id="6" name="Picture 4" descr="C:\N\EN\School\Decal\week9\hicontr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1117600" cy="1676400"/>
          </a:xfrm>
          <a:prstGeom prst="rect">
            <a:avLst/>
          </a:prstGeom>
          <a:noFill/>
        </p:spPr>
      </p:pic>
      <p:pic>
        <p:nvPicPr>
          <p:cNvPr id="7" name="Picture 5" descr="C:\N\EN\School\Decal\week9\lowcontr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9600"/>
            <a:ext cx="1117600" cy="16764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1498600" y="1447800"/>
            <a:ext cx="132080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1498600" y="5486400"/>
            <a:ext cx="1397000" cy="1588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91541" y="5022619"/>
            <a:ext cx="1676400" cy="12192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15342" y="997180"/>
            <a:ext cx="1676400" cy="121920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76200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Low contrast</a:t>
            </a:r>
            <a:endParaRPr lang="en-US" sz="2400" u="sng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114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92D050"/>
                </a:solidFill>
                <a:latin typeface="Agency FB" pitchFamily="34" charset="0"/>
                <a:cs typeface="Arial" pitchFamily="34" charset="0"/>
              </a:rPr>
              <a:t>High contrast</a:t>
            </a:r>
            <a:endParaRPr lang="en-US" sz="2400" u="sng" dirty="0">
              <a:solidFill>
                <a:srgbClr val="92D05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1" y="2819400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High contrast has caused this area to be </a:t>
            </a:r>
            <a:r>
              <a:rPr lang="en-US" sz="2400" dirty="0" smtClean="0">
                <a:latin typeface="Agency FB" pitchFamily="34" charset="0"/>
                <a:cs typeface="Arial" pitchFamily="34" charset="0"/>
              </a:rPr>
              <a:t>completely black</a:t>
            </a:r>
            <a:r>
              <a:rPr lang="en-US" sz="24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, destroying all detail.  It is impossible to get this detail back – this is known as a </a:t>
            </a:r>
            <a:r>
              <a:rPr lang="en-US" sz="2400" dirty="0" smtClean="0">
                <a:latin typeface="Agency FB" pitchFamily="34" charset="0"/>
                <a:cs typeface="Arial" pitchFamily="34" charset="0"/>
              </a:rPr>
              <a:t>“crushed shadow”.</a:t>
            </a:r>
            <a:endParaRPr lang="en-US" sz="2400" dirty="0"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147646" y="3364523"/>
            <a:ext cx="826477" cy="1641231"/>
          </a:xfrm>
          <a:custGeom>
            <a:avLst/>
            <a:gdLst>
              <a:gd name="connsiteX0" fmla="*/ 470877 w 470877"/>
              <a:gd name="connsiteY0" fmla="*/ 1336431 h 1336431"/>
              <a:gd name="connsiteX1" fmla="*/ 1954 w 470877"/>
              <a:gd name="connsiteY1" fmla="*/ 562708 h 1336431"/>
              <a:gd name="connsiteX2" fmla="*/ 459154 w 470877"/>
              <a:gd name="connsiteY2" fmla="*/ 0 h 1336431"/>
              <a:gd name="connsiteX0" fmla="*/ 826477 w 826477"/>
              <a:gd name="connsiteY0" fmla="*/ 1641231 h 1641231"/>
              <a:gd name="connsiteX1" fmla="*/ 52754 w 826477"/>
              <a:gd name="connsiteY1" fmla="*/ 562708 h 1641231"/>
              <a:gd name="connsiteX2" fmla="*/ 509954 w 826477"/>
              <a:gd name="connsiteY2" fmla="*/ 0 h 16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477" h="1641231">
                <a:moveTo>
                  <a:pt x="826477" y="1641231"/>
                </a:moveTo>
                <a:cubicBezTo>
                  <a:pt x="592992" y="1365738"/>
                  <a:pt x="105508" y="836246"/>
                  <a:pt x="52754" y="562708"/>
                </a:cubicBezTo>
                <a:cubicBezTo>
                  <a:pt x="0" y="289170"/>
                  <a:pt x="280377" y="169985"/>
                  <a:pt x="509954" y="0"/>
                </a:cubicBezTo>
              </a:path>
            </a:pathLst>
          </a:cu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04800" y="2286000"/>
            <a:ext cx="1371600" cy="2438400"/>
            <a:chOff x="4953000" y="1542870"/>
            <a:chExt cx="1371600" cy="2438400"/>
          </a:xfrm>
        </p:grpSpPr>
        <p:sp>
          <p:nvSpPr>
            <p:cNvPr id="44" name="Right Bracket 43"/>
            <p:cNvSpPr/>
            <p:nvPr/>
          </p:nvSpPr>
          <p:spPr>
            <a:xfrm rot="5400000">
              <a:off x="4419600" y="2076270"/>
              <a:ext cx="2438400" cy="1371600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292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3340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6388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4864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638800" y="2076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181600" y="1923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9200" y="2304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9530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953000" y="1847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4102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674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943600" y="2000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43600" y="2228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715000" y="2457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38800" y="1847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2076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54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6388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019800" y="1619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05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486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3340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7150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8674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486400" y="2990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867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0198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8674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1816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029200" y="3219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1816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257800" y="2152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410200" y="2000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1054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7150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2578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reflection blurRad="6350" stA="55000" endA="300" endPos="45500" dir="5400000" sy="-100000" algn="bl" rotWithShape="0"/>
                </a:effectLst>
                <a:latin typeface="Jenkins v2.0" pitchFamily="2" charset="0"/>
              </a:rPr>
              <a:t>Shadows and Highlights</a:t>
            </a:r>
            <a:endParaRPr lang="en-US" sz="7200" dirty="0">
              <a:effectLst>
                <a:reflection blurRad="6350" stA="55000" endA="300" endPos="45500" dir="5400000" sy="-100000" algn="bl" rotWithShape="0"/>
              </a:effectLst>
              <a:latin typeface="Jenkins v2.0" pitchFamily="2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096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52401" y="6096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the </a:t>
            </a:r>
            <a:r>
              <a:rPr lang="en-US" dirty="0" err="1" smtClean="0">
                <a:solidFill>
                  <a:schemeClr val="bg1"/>
                </a:solidFill>
              </a:rPr>
              <a:t>photowell</a:t>
            </a:r>
            <a:r>
              <a:rPr lang="en-US" dirty="0" smtClean="0">
                <a:solidFill>
                  <a:schemeClr val="bg1"/>
                </a:solidFill>
              </a:rPr>
              <a:t> is full, a highlight occurs.  No photons after this are recorded, so all detail for these pixels are lost.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133600" y="2286000"/>
            <a:ext cx="1371600" cy="2438400"/>
            <a:chOff x="4953000" y="1542870"/>
            <a:chExt cx="1371600" cy="2438400"/>
          </a:xfrm>
        </p:grpSpPr>
        <p:sp>
          <p:nvSpPr>
            <p:cNvPr id="86" name="Right Bracket 85"/>
            <p:cNvSpPr/>
            <p:nvPr/>
          </p:nvSpPr>
          <p:spPr>
            <a:xfrm rot="5400000">
              <a:off x="4419600" y="2076270"/>
              <a:ext cx="2438400" cy="1371600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0292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3340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6388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36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4864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638800" y="2076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181600" y="1923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29200" y="2304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9530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953000" y="1847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4102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8674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43600" y="2000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943600" y="2228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715000" y="2457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38800" y="1847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029200" y="2076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1054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388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019800" y="1619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05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486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3340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150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8674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486400" y="2990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867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198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8674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1816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029200" y="3219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1816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257800" y="2152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410200" y="2000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1054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7150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2578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Oval 123"/>
          <p:cNvSpPr/>
          <p:nvPr/>
        </p:nvSpPr>
        <p:spPr>
          <a:xfrm>
            <a:off x="2438400" y="-4572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133600" y="-6096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2743200" y="-6858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752600" y="-3048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590800" y="-533400"/>
            <a:ext cx="304800" cy="304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Group 212"/>
          <p:cNvGrpSpPr/>
          <p:nvPr/>
        </p:nvGrpSpPr>
        <p:grpSpPr>
          <a:xfrm>
            <a:off x="5105400" y="2362200"/>
            <a:ext cx="3200400" cy="2438400"/>
            <a:chOff x="5105400" y="2362200"/>
            <a:chExt cx="3200400" cy="2438400"/>
          </a:xfrm>
        </p:grpSpPr>
        <p:sp>
          <p:nvSpPr>
            <p:cNvPr id="130" name="Right Bracket 129"/>
            <p:cNvSpPr/>
            <p:nvPr/>
          </p:nvSpPr>
          <p:spPr>
            <a:xfrm rot="5400000">
              <a:off x="4572000" y="2895600"/>
              <a:ext cx="2438400" cy="1371600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5257800" y="43434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638800" y="43434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486400" y="41148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867400" y="41148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019800" y="43434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ight Bracket 206"/>
            <p:cNvSpPr/>
            <p:nvPr/>
          </p:nvSpPr>
          <p:spPr>
            <a:xfrm rot="5400000">
              <a:off x="6400800" y="2895600"/>
              <a:ext cx="2438400" cy="1371600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7086600" y="43434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5" name="Straight Connector 214"/>
          <p:cNvCxnSpPr/>
          <p:nvPr/>
        </p:nvCxnSpPr>
        <p:spPr>
          <a:xfrm>
            <a:off x="4953000" y="4038600"/>
            <a:ext cx="3581400" cy="135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152401" y="5486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the electron count is below a certain threshold, it is just recorded as black.  So if there aren’t enough photons, all the detail in those pixels is lost.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1" name="Elbow Connector 220"/>
          <p:cNvCxnSpPr/>
          <p:nvPr/>
        </p:nvCxnSpPr>
        <p:spPr>
          <a:xfrm rot="10800000" flipH="1" flipV="1">
            <a:off x="3810000" y="2286000"/>
            <a:ext cx="1447800" cy="1752600"/>
          </a:xfrm>
          <a:prstGeom prst="bentConnector4">
            <a:avLst>
              <a:gd name="adj1" fmla="val 55640"/>
              <a:gd name="adj2" fmla="val 101242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3657600" y="2819400"/>
            <a:ext cx="1268296" cy="830997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6.2963E-6 C 0.01285 0.07661 0.02587 0.1537 0.03472 0.21666 C 0.04358 0.27916 0.0474 0.34814 0.05278 0.37592 C 0.05816 0.40346 0.05955 0.40601 0.06667 0.38333 C 0.07378 0.36018 0.08281 0.28772 0.09583 0.23865 C 0.10885 0.19004 0.12066 0.13726 0.14444 0.0905 C 0.16823 0.0442 0.20347 0.00161 0.23889 -0.04075 " pathEditMode="relative" ptsTypes="aaaaaaA">
                                      <p:cBhvr>
                                        <p:cTn id="5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6.2963E-6 C 0.01285 0.07661 0.02587 0.1537 0.03472 0.21666 C 0.04358 0.27916 0.0474 0.34814 0.05278 0.37592 C 0.05816 0.40346 0.05955 0.40601 0.06667 0.38333 C 0.07378 0.36018 0.08281 0.28772 0.09583 0.23865 C 0.10885 0.19004 0.12066 0.13726 0.14444 0.0905 C 0.16823 0.0442 0.20347 0.00161 0.23889 -0.04075 " pathEditMode="relative" ptsTypes="aaaaaaA">
                                      <p:cBhvr>
                                        <p:cTn id="5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556E-17 -6.2963E-6 C 0.01285 0.07661 0.02587 0.1537 0.03472 0.21666 C 0.04358 0.27916 0.0474 0.34814 0.05278 0.37592 C 0.05816 0.40346 0.05955 0.40601 0.06667 0.38333 C 0.07378 0.36018 0.08281 0.28772 0.09583 0.23865 C 0.10885 0.19004 0.12066 0.13726 0.14444 0.0905 C 0.16823 0.0442 0.20347 0.00161 0.23889 -0.04075 " pathEditMode="relative" ptsTypes="aaaaaaA">
                                      <p:cBhvr>
                                        <p:cTn id="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556E-17 -6.2963E-6 C 0.01285 0.07661 0.02587 0.1537 0.03472 0.21666 C 0.04358 0.27916 0.0474 0.34814 0.05278 0.37592 C 0.05816 0.40346 0.05955 0.40601 0.06667 0.38333 C 0.07378 0.36018 0.08281 0.28772 0.09583 0.23865 C 0.10885 0.19004 0.12066 0.13726 0.14444 0.0905 C 0.16823 0.0442 0.20347 0.00161 0.23889 -0.04075 " pathEditMode="relative" ptsTypes="aaaaaaA">
                                      <p:cBhvr>
                                        <p:cTn id="6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556E-17 -6.2963E-6 C 0.01285 0.07661 0.02587 0.1537 0.03472 0.21666 C 0.04358 0.27916 0.0474 0.34814 0.05278 0.37592 C 0.05816 0.40346 0.05955 0.40601 0.06667 0.38333 C 0.07378 0.36018 0.08281 0.28772 0.09583 0.23865 C 0.10885 0.19004 0.12066 0.13726 0.14444 0.0905 C 0.16823 0.0442 0.20347 0.00161 0.23889 -0.04075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556E-17 -6.2963E-6 C 0.01285 0.07661 0.02587 0.1537 0.03472 0.21666 C 0.04358 0.27916 0.0474 0.34814 0.05278 0.37592 C 0.05816 0.40346 0.05955 0.40601 0.06667 0.38333 C 0.07378 0.36018 0.08281 0.28772 0.09583 0.23865 C 0.10885 0.19004 0.12066 0.13726 0.14444 0.0905 C 0.16823 0.0442 0.20347 0.00161 0.23889 -0.04075 " pathEditMode="relative" ptsTypes="aaaaaaA">
                                      <p:cBhvr>
                                        <p:cTn id="6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84" grpId="0"/>
      <p:bldP spid="124" grpId="0" animBg="1"/>
      <p:bldP spid="125" grpId="0" animBg="1"/>
      <p:bldP spid="126" grpId="0" animBg="1"/>
      <p:bldP spid="127" grpId="0" animBg="1"/>
      <p:bldP spid="128" grpId="0" animBg="1"/>
      <p:bldP spid="218" grpId="0"/>
      <p:bldP spid="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N\EN\School\Decal\week9\dynamic_sc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Large dynamic range: very bright and very dark areas in same scene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\EN\School\Decal\week9\DR test\IMG_1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095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331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Yan</cp:lastModifiedBy>
  <cp:revision>56</cp:revision>
  <dcterms:created xsi:type="dcterms:W3CDTF">2006-08-16T00:00:00Z</dcterms:created>
  <dcterms:modified xsi:type="dcterms:W3CDTF">2007-11-02T03:35:31Z</dcterms:modified>
</cp:coreProperties>
</file>